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32"/>
  </p:notesMasterIdLst>
  <p:sldIdLst>
    <p:sldId id="256" r:id="rId2"/>
    <p:sldId id="258" r:id="rId3"/>
    <p:sldId id="277" r:id="rId4"/>
    <p:sldId id="257" r:id="rId5"/>
    <p:sldId id="286" r:id="rId6"/>
    <p:sldId id="264" r:id="rId7"/>
    <p:sldId id="290" r:id="rId8"/>
    <p:sldId id="291" r:id="rId9"/>
    <p:sldId id="292" r:id="rId10"/>
    <p:sldId id="275" r:id="rId11"/>
    <p:sldId id="271" r:id="rId12"/>
    <p:sldId id="267" r:id="rId13"/>
    <p:sldId id="299" r:id="rId14"/>
    <p:sldId id="268" r:id="rId15"/>
    <p:sldId id="262" r:id="rId16"/>
    <p:sldId id="261" r:id="rId17"/>
    <p:sldId id="298" r:id="rId18"/>
    <p:sldId id="297" r:id="rId19"/>
    <p:sldId id="284" r:id="rId20"/>
    <p:sldId id="295" r:id="rId21"/>
    <p:sldId id="269" r:id="rId22"/>
    <p:sldId id="282" r:id="rId23"/>
    <p:sldId id="296" r:id="rId24"/>
    <p:sldId id="279" r:id="rId25"/>
    <p:sldId id="281" r:id="rId26"/>
    <p:sldId id="285" r:id="rId27"/>
    <p:sldId id="259" r:id="rId28"/>
    <p:sldId id="287" r:id="rId29"/>
    <p:sldId id="288" r:id="rId30"/>
    <p:sldId id="289"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35" autoAdjust="0"/>
    <p:restoredTop sz="78283" autoAdjust="0"/>
  </p:normalViewPr>
  <p:slideViewPr>
    <p:cSldViewPr snapToGrid="0">
      <p:cViewPr varScale="1">
        <p:scale>
          <a:sx n="57" d="100"/>
          <a:sy n="57" d="100"/>
        </p:scale>
        <p:origin x="102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7837DE-03B5-4E8A-8CCC-CD8488715EAC}" type="datetimeFigureOut">
              <a:rPr lang="en-US" smtClean="0"/>
              <a:t>4/4/2020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7E7E85-16E3-4540-9E99-51449872C062}" type="slidenum">
              <a:rPr lang="en-US" smtClean="0"/>
              <a:t>‹#›</a:t>
            </a:fld>
            <a:endParaRPr lang="en-US"/>
          </a:p>
        </p:txBody>
      </p:sp>
    </p:spTree>
    <p:extLst>
      <p:ext uri="{BB962C8B-B14F-4D97-AF65-F5344CB8AC3E}">
        <p14:creationId xmlns:p14="http://schemas.microsoft.com/office/powerpoint/2010/main" val="1126366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nytimes.com/interactive/projects/live-dashboard/egypt-political-crisi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a:t>
            </a:r>
            <a:r>
              <a:rPr lang="en-US" sz="1200" dirty="0"/>
              <a:t> Gilbert, P. (2018). </a:t>
            </a:r>
            <a:r>
              <a:rPr lang="en-US" sz="1200" i="1" dirty="0"/>
              <a:t>The philosophy of nationalism</a:t>
            </a:r>
            <a:r>
              <a:rPr lang="en-US" sz="1200" dirty="0"/>
              <a:t>. Routledge.</a:t>
            </a:r>
            <a:endParaRPr lang="en-US" sz="1200" dirty="0">
              <a:cs typeface="Times New Roman" panose="02020603050405020304" pitchFamily="18"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2</a:t>
            </a:fld>
            <a:endParaRPr lang="en-US"/>
          </a:p>
        </p:txBody>
      </p:sp>
    </p:spTree>
    <p:extLst>
      <p:ext uri="{BB962C8B-B14F-4D97-AF65-F5344CB8AC3E}">
        <p14:creationId xmlns:p14="http://schemas.microsoft.com/office/powerpoint/2010/main" val="3255071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 </a:t>
            </a:r>
            <a:r>
              <a:rPr lang="en-US" sz="1200" dirty="0" err="1">
                <a:cs typeface="Times New Roman" panose="02020603050405020304" pitchFamily="18" charset="0"/>
              </a:rPr>
              <a:t>Adly</a:t>
            </a:r>
            <a:r>
              <a:rPr lang="en-US" sz="1200" dirty="0">
                <a:cs typeface="Times New Roman" panose="02020603050405020304" pitchFamily="18" charset="0"/>
              </a:rPr>
              <a:t>, A., &amp; </a:t>
            </a:r>
            <a:r>
              <a:rPr lang="en-US" sz="1200" dirty="0" err="1">
                <a:cs typeface="Times New Roman" panose="02020603050405020304" pitchFamily="18" charset="0"/>
              </a:rPr>
              <a:t>Meddeb</a:t>
            </a:r>
            <a:r>
              <a:rPr lang="en-US" sz="1200" dirty="0">
                <a:cs typeface="Times New Roman" panose="02020603050405020304" pitchFamily="18" charset="0"/>
              </a:rPr>
              <a:t>, H. (2020). Beyond Regime Change: The State and the Crisis of Governance in Post-2011 Egypt and Tunisia. In </a:t>
            </a:r>
            <a:r>
              <a:rPr lang="en-US" sz="1200" i="1" dirty="0">
                <a:cs typeface="Times New Roman" panose="02020603050405020304" pitchFamily="18" charset="0"/>
              </a:rPr>
              <a:t>Socioeconomic Protests in MENA and Latin America</a:t>
            </a:r>
            <a:r>
              <a:rPr lang="en-US" sz="1200" dirty="0">
                <a:cs typeface="Times New Roman" panose="02020603050405020304" pitchFamily="18" charset="0"/>
              </a:rPr>
              <a:t> (pp. 43-70). Palgrave Macmillan, Cham.</a:t>
            </a:r>
          </a:p>
          <a:p>
            <a:endParaRPr lang="en-US" dirty="0"/>
          </a:p>
        </p:txBody>
      </p:sp>
      <p:sp>
        <p:nvSpPr>
          <p:cNvPr id="4" name="Slide Number Placeholder 3"/>
          <p:cNvSpPr>
            <a:spLocks noGrp="1"/>
          </p:cNvSpPr>
          <p:nvPr>
            <p:ph type="sldNum" sz="quarter" idx="10"/>
          </p:nvPr>
        </p:nvSpPr>
        <p:spPr/>
        <p:txBody>
          <a:bodyPr/>
          <a:lstStyle/>
          <a:p>
            <a:fld id="{FB7E7E85-16E3-4540-9E99-51449872C062}" type="slidenum">
              <a:rPr lang="en-US" smtClean="0"/>
              <a:t>4</a:t>
            </a:fld>
            <a:endParaRPr lang="en-US"/>
          </a:p>
        </p:txBody>
      </p:sp>
    </p:spTree>
    <p:extLst>
      <p:ext uri="{BB962C8B-B14F-4D97-AF65-F5344CB8AC3E}">
        <p14:creationId xmlns:p14="http://schemas.microsoft.com/office/powerpoint/2010/main" val="305250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5</a:t>
            </a:fld>
            <a:endParaRPr lang="en-US"/>
          </a:p>
        </p:txBody>
      </p:sp>
    </p:spTree>
    <p:extLst>
      <p:ext uri="{BB962C8B-B14F-4D97-AF65-F5344CB8AC3E}">
        <p14:creationId xmlns:p14="http://schemas.microsoft.com/office/powerpoint/2010/main" val="890419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B7E7E85-16E3-4540-9E99-51449872C062}" type="slidenum">
              <a:rPr lang="en-US" smtClean="0"/>
              <a:t>6</a:t>
            </a:fld>
            <a:endParaRPr lang="en-US"/>
          </a:p>
        </p:txBody>
      </p:sp>
    </p:spTree>
    <p:extLst>
      <p:ext uri="{BB962C8B-B14F-4D97-AF65-F5344CB8AC3E}">
        <p14:creationId xmlns:p14="http://schemas.microsoft.com/office/powerpoint/2010/main" val="2410502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3. </a:t>
            </a:r>
            <a:r>
              <a:rPr lang="en-US" sz="1200" dirty="0" err="1">
                <a:cs typeface="Times New Roman" panose="02020603050405020304" pitchFamily="18" charset="0"/>
              </a:rPr>
              <a:t>Abul-Magd</a:t>
            </a:r>
            <a:r>
              <a:rPr lang="en-US" sz="1200" dirty="0">
                <a:cs typeface="Times New Roman" panose="02020603050405020304" pitchFamily="18" charset="0"/>
              </a:rPr>
              <a:t>, Z. (2017). </a:t>
            </a:r>
            <a:r>
              <a:rPr lang="en-US" sz="1200" i="1" dirty="0">
                <a:cs typeface="Times New Roman" panose="02020603050405020304" pitchFamily="18" charset="0"/>
              </a:rPr>
              <a:t>Militarizing the nation: The army, business, and revolution in Egypt</a:t>
            </a:r>
            <a:r>
              <a:rPr lang="en-US" sz="1200" dirty="0">
                <a:cs typeface="Times New Roman" panose="02020603050405020304" pitchFamily="18" charset="0"/>
              </a:rPr>
              <a:t>. Columbia University Press.</a:t>
            </a:r>
          </a:p>
          <a:p>
            <a:endParaRPr lang="en-US" dirty="0"/>
          </a:p>
        </p:txBody>
      </p:sp>
      <p:sp>
        <p:nvSpPr>
          <p:cNvPr id="4" name="Slide Number Placeholder 3"/>
          <p:cNvSpPr>
            <a:spLocks noGrp="1"/>
          </p:cNvSpPr>
          <p:nvPr>
            <p:ph type="sldNum" sz="quarter" idx="10"/>
          </p:nvPr>
        </p:nvSpPr>
        <p:spPr/>
        <p:txBody>
          <a:bodyPr/>
          <a:lstStyle/>
          <a:p>
            <a:fld id="{FB7E7E85-16E3-4540-9E99-51449872C062}" type="slidenum">
              <a:rPr lang="en-US" smtClean="0"/>
              <a:t>8</a:t>
            </a:fld>
            <a:endParaRPr lang="en-US"/>
          </a:p>
        </p:txBody>
      </p:sp>
    </p:spTree>
    <p:extLst>
      <p:ext uri="{BB962C8B-B14F-4D97-AF65-F5344CB8AC3E}">
        <p14:creationId xmlns:p14="http://schemas.microsoft.com/office/powerpoint/2010/main" val="3653019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a:t>
            </a:r>
            <a:r>
              <a:rPr lang="en-US" sz="1200" dirty="0">
                <a:cs typeface="Times New Roman" panose="02020603050405020304" pitchFamily="18" charset="0"/>
              </a:rPr>
              <a:t>Bush, R. (2018). 7 The ‘Arab </a:t>
            </a:r>
            <a:r>
              <a:rPr lang="en-US" sz="1200" dirty="0" err="1">
                <a:cs typeface="Times New Roman" panose="02020603050405020304" pitchFamily="18" charset="0"/>
              </a:rPr>
              <a:t>Spring’in</a:t>
            </a:r>
            <a:r>
              <a:rPr lang="en-US" sz="1200" dirty="0">
                <a:cs typeface="Times New Roman" panose="02020603050405020304" pitchFamily="18" charset="0"/>
              </a:rPr>
              <a:t> North Africa: Egypt and Tunisia. </a:t>
            </a:r>
            <a:r>
              <a:rPr lang="en-US" sz="1200" i="1" dirty="0">
                <a:cs typeface="Times New Roman" panose="02020603050405020304" pitchFamily="18" charset="0"/>
              </a:rPr>
              <a:t>Crisis and Conflict in Agriculture</a:t>
            </a:r>
            <a:r>
              <a:rPr lang="en-US" sz="1200" dirty="0">
                <a:cs typeface="Times New Roman" panose="02020603050405020304" pitchFamily="18" charset="0"/>
              </a:rPr>
              <a:t>, 91.</a:t>
            </a:r>
            <a:endParaRPr lang="en-US" dirty="0"/>
          </a:p>
        </p:txBody>
      </p:sp>
      <p:sp>
        <p:nvSpPr>
          <p:cNvPr id="4" name="Slide Number Placeholder 3"/>
          <p:cNvSpPr>
            <a:spLocks noGrp="1"/>
          </p:cNvSpPr>
          <p:nvPr>
            <p:ph type="sldNum" sz="quarter" idx="10"/>
          </p:nvPr>
        </p:nvSpPr>
        <p:spPr/>
        <p:txBody>
          <a:bodyPr/>
          <a:lstStyle/>
          <a:p>
            <a:fld id="{FB7E7E85-16E3-4540-9E99-51449872C062}" type="slidenum">
              <a:rPr lang="en-US" smtClean="0"/>
              <a:t>10</a:t>
            </a:fld>
            <a:endParaRPr lang="en-US"/>
          </a:p>
        </p:txBody>
      </p:sp>
    </p:spTree>
    <p:extLst>
      <p:ext uri="{BB962C8B-B14F-4D97-AF65-F5344CB8AC3E}">
        <p14:creationId xmlns:p14="http://schemas.microsoft.com/office/powerpoint/2010/main" val="638310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B7E7E85-16E3-4540-9E99-51449872C062}" type="slidenum">
              <a:rPr lang="en-US" smtClean="0"/>
              <a:t>11</a:t>
            </a:fld>
            <a:endParaRPr lang="en-US"/>
          </a:p>
        </p:txBody>
      </p:sp>
    </p:spTree>
    <p:extLst>
      <p:ext uri="{BB962C8B-B14F-4D97-AF65-F5344CB8AC3E}">
        <p14:creationId xmlns:p14="http://schemas.microsoft.com/office/powerpoint/2010/main" val="3627857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11. </a:t>
            </a:r>
            <a:r>
              <a:rPr lang="en-US" sz="1200" dirty="0" err="1">
                <a:cs typeface="Times New Roman" panose="02020603050405020304" pitchFamily="18" charset="0"/>
              </a:rPr>
              <a:t>Koprulu</a:t>
            </a:r>
            <a:r>
              <a:rPr lang="en-US" sz="1200" dirty="0">
                <a:cs typeface="Times New Roman" panose="02020603050405020304" pitchFamily="18" charset="0"/>
              </a:rPr>
              <a:t>, N. (2018). The Arab Uprisings in Egypt, Jordan and Tunisia: Social, Political and Economic Transformations. </a:t>
            </a:r>
            <a:r>
              <a:rPr lang="en-US" sz="1200" i="1" dirty="0">
                <a:cs typeface="Times New Roman" panose="02020603050405020304" pitchFamily="18" charset="0"/>
              </a:rPr>
              <a:t>Insight Turkey</a:t>
            </a:r>
            <a:r>
              <a:rPr lang="en-US" sz="1200" dirty="0">
                <a:cs typeface="Times New Roman" panose="02020603050405020304" pitchFamily="18" charset="0"/>
              </a:rPr>
              <a:t>, </a:t>
            </a:r>
            <a:r>
              <a:rPr lang="en-US" sz="1200" i="1" dirty="0">
                <a:cs typeface="Times New Roman" panose="02020603050405020304" pitchFamily="18" charset="0"/>
              </a:rPr>
              <a:t>20</a:t>
            </a:r>
            <a:r>
              <a:rPr lang="en-US" sz="1200" dirty="0">
                <a:cs typeface="Times New Roman" panose="02020603050405020304" pitchFamily="18" charset="0"/>
              </a:rPr>
              <a:t>(4), 293-295.</a:t>
            </a:r>
          </a:p>
          <a:p>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12</a:t>
            </a:fld>
            <a:endParaRPr lang="en-US"/>
          </a:p>
        </p:txBody>
      </p:sp>
    </p:spTree>
    <p:extLst>
      <p:ext uri="{BB962C8B-B14F-4D97-AF65-F5344CB8AC3E}">
        <p14:creationId xmlns:p14="http://schemas.microsoft.com/office/powerpoint/2010/main" val="3572795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5. </a:t>
            </a:r>
            <a:r>
              <a:rPr lang="en-US" sz="1200" dirty="0" err="1">
                <a:cs typeface="Times New Roman" panose="02020603050405020304" pitchFamily="18" charset="0"/>
              </a:rPr>
              <a:t>Koprulu</a:t>
            </a:r>
            <a:r>
              <a:rPr lang="en-US" sz="1200" dirty="0">
                <a:cs typeface="Times New Roman" panose="02020603050405020304" pitchFamily="18" charset="0"/>
              </a:rPr>
              <a:t>, N. (2018). The Arab Uprisings in Egypt, Jordan and Tunisia: Social, Political and Economic Transformations. </a:t>
            </a:r>
            <a:r>
              <a:rPr lang="en-US" sz="1200" i="1" dirty="0">
                <a:cs typeface="Times New Roman" panose="02020603050405020304" pitchFamily="18" charset="0"/>
              </a:rPr>
              <a:t>Insight Turkey</a:t>
            </a:r>
            <a:r>
              <a:rPr lang="en-US" sz="1200" dirty="0">
                <a:cs typeface="Times New Roman" panose="02020603050405020304" pitchFamily="18" charset="0"/>
              </a:rPr>
              <a:t>, </a:t>
            </a:r>
            <a:r>
              <a:rPr lang="en-US" sz="1200" i="1" dirty="0">
                <a:cs typeface="Times New Roman" panose="02020603050405020304" pitchFamily="18" charset="0"/>
              </a:rPr>
              <a:t>20</a:t>
            </a:r>
            <a:r>
              <a:rPr lang="en-US" sz="1200" dirty="0">
                <a:cs typeface="Times New Roman" panose="02020603050405020304" pitchFamily="18" charset="0"/>
              </a:rPr>
              <a:t>(4), 293-295.</a:t>
            </a:r>
          </a:p>
          <a:p>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14</a:t>
            </a:fld>
            <a:endParaRPr lang="en-US"/>
          </a:p>
        </p:txBody>
      </p:sp>
    </p:spTree>
    <p:extLst>
      <p:ext uri="{BB962C8B-B14F-4D97-AF65-F5344CB8AC3E}">
        <p14:creationId xmlns:p14="http://schemas.microsoft.com/office/powerpoint/2010/main" val="3733646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i="0" dirty="0"/>
              <a:t>. </a:t>
            </a:r>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15</a:t>
            </a:fld>
            <a:endParaRPr lang="en-US"/>
          </a:p>
        </p:txBody>
      </p:sp>
    </p:spTree>
    <p:extLst>
      <p:ext uri="{BB962C8B-B14F-4D97-AF65-F5344CB8AC3E}">
        <p14:creationId xmlns:p14="http://schemas.microsoft.com/office/powerpoint/2010/main" val="303689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6. </a:t>
            </a:r>
            <a:r>
              <a:rPr lang="en-US" sz="1200" dirty="0">
                <a:cs typeface="Times New Roman" panose="02020603050405020304" pitchFamily="18" charset="0"/>
              </a:rPr>
              <a:t>Meijer, R., &amp; </a:t>
            </a:r>
            <a:r>
              <a:rPr lang="en-US" sz="1200" dirty="0" err="1">
                <a:cs typeface="Times New Roman" panose="02020603050405020304" pitchFamily="18" charset="0"/>
              </a:rPr>
              <a:t>Butenschøn</a:t>
            </a:r>
            <a:r>
              <a:rPr lang="en-US" sz="1200" dirty="0">
                <a:cs typeface="Times New Roman" panose="02020603050405020304" pitchFamily="18" charset="0"/>
              </a:rPr>
              <a:t>, N. (2017). Introduction: The crisis of citizenship in the Arab world. In </a:t>
            </a:r>
            <a:r>
              <a:rPr lang="en-US" sz="1200" i="1" dirty="0">
                <a:cs typeface="Times New Roman" panose="02020603050405020304" pitchFamily="18" charset="0"/>
              </a:rPr>
              <a:t>The crisis of citizenship in the Arab world</a:t>
            </a:r>
            <a:r>
              <a:rPr lang="en-US" sz="1200" dirty="0">
                <a:cs typeface="Times New Roman" panose="02020603050405020304" pitchFamily="18" charset="0"/>
              </a:rPr>
              <a:t> (pp. 1-37). Brill.</a:t>
            </a:r>
          </a:p>
          <a:p>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16</a:t>
            </a:fld>
            <a:endParaRPr lang="en-US"/>
          </a:p>
        </p:txBody>
      </p:sp>
    </p:spTree>
    <p:extLst>
      <p:ext uri="{BB962C8B-B14F-4D97-AF65-F5344CB8AC3E}">
        <p14:creationId xmlns:p14="http://schemas.microsoft.com/office/powerpoint/2010/main" val="625013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7. </a:t>
            </a:r>
            <a:r>
              <a:rPr lang="en-US" sz="1200" dirty="0" err="1">
                <a:cs typeface="Times New Roman" panose="02020603050405020304" pitchFamily="18" charset="0"/>
              </a:rPr>
              <a:t>Korotayev</a:t>
            </a:r>
            <a:r>
              <a:rPr lang="en-US" sz="1200" dirty="0">
                <a:cs typeface="Times New Roman" panose="02020603050405020304" pitchFamily="18" charset="0"/>
              </a:rPr>
              <a:t>, A., </a:t>
            </a:r>
            <a:r>
              <a:rPr lang="en-US" sz="1200" dirty="0" err="1">
                <a:cs typeface="Times New Roman" panose="02020603050405020304" pitchFamily="18" charset="0"/>
              </a:rPr>
              <a:t>Issaev</a:t>
            </a:r>
            <a:r>
              <a:rPr lang="en-US" sz="1200" dirty="0">
                <a:cs typeface="Times New Roman" panose="02020603050405020304" pitchFamily="18" charset="0"/>
              </a:rPr>
              <a:t>, L., &amp; </a:t>
            </a:r>
            <a:r>
              <a:rPr lang="en-US" sz="1200" dirty="0" err="1">
                <a:cs typeface="Times New Roman" panose="02020603050405020304" pitchFamily="18" charset="0"/>
              </a:rPr>
              <a:t>Shishkina</a:t>
            </a:r>
            <a:r>
              <a:rPr lang="en-US" sz="1200" dirty="0">
                <a:cs typeface="Times New Roman" panose="02020603050405020304" pitchFamily="18" charset="0"/>
              </a:rPr>
              <a:t>, A. (2016). Egyptian coup of 2013: an ‘</a:t>
            </a:r>
            <a:r>
              <a:rPr lang="en-US" sz="1200" dirty="0" err="1">
                <a:cs typeface="Times New Roman" panose="02020603050405020304" pitchFamily="18" charset="0"/>
              </a:rPr>
              <a:t>econometric’analysis</a:t>
            </a:r>
            <a:r>
              <a:rPr lang="en-US" sz="1200" dirty="0">
                <a:cs typeface="Times New Roman" panose="02020603050405020304" pitchFamily="18" charset="0"/>
              </a:rPr>
              <a:t>. </a:t>
            </a:r>
            <a:r>
              <a:rPr lang="en-US" sz="1200" i="1" dirty="0">
                <a:cs typeface="Times New Roman" panose="02020603050405020304" pitchFamily="18" charset="0"/>
              </a:rPr>
              <a:t>The Journal of North African Studies</a:t>
            </a:r>
            <a:r>
              <a:rPr lang="en-US" sz="1200" dirty="0">
                <a:cs typeface="Times New Roman" panose="02020603050405020304" pitchFamily="18" charset="0"/>
              </a:rPr>
              <a:t>, </a:t>
            </a:r>
            <a:r>
              <a:rPr lang="en-US" sz="1200" i="1" dirty="0">
                <a:cs typeface="Times New Roman" panose="02020603050405020304" pitchFamily="18" charset="0"/>
              </a:rPr>
              <a:t>21</a:t>
            </a:r>
            <a:r>
              <a:rPr lang="en-US" sz="1200" dirty="0">
                <a:cs typeface="Times New Roman" panose="02020603050405020304" pitchFamily="18" charset="0"/>
              </a:rPr>
              <a:t>(3), 341-356.</a:t>
            </a:r>
          </a:p>
          <a:p>
            <a:endParaRPr lang="en-US" dirty="0"/>
          </a:p>
        </p:txBody>
      </p:sp>
      <p:sp>
        <p:nvSpPr>
          <p:cNvPr id="4" name="Slide Number Placeholder 3"/>
          <p:cNvSpPr>
            <a:spLocks noGrp="1"/>
          </p:cNvSpPr>
          <p:nvPr>
            <p:ph type="sldNum" sz="quarter" idx="10"/>
          </p:nvPr>
        </p:nvSpPr>
        <p:spPr/>
        <p:txBody>
          <a:bodyPr/>
          <a:lstStyle/>
          <a:p>
            <a:fld id="{FB7E7E85-16E3-4540-9E99-51449872C062}" type="slidenum">
              <a:rPr lang="en-US" smtClean="0"/>
              <a:t>18</a:t>
            </a:fld>
            <a:endParaRPr lang="en-US"/>
          </a:p>
        </p:txBody>
      </p:sp>
    </p:spTree>
    <p:extLst>
      <p:ext uri="{BB962C8B-B14F-4D97-AF65-F5344CB8AC3E}">
        <p14:creationId xmlns:p14="http://schemas.microsoft.com/office/powerpoint/2010/main" val="3348133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8. </a:t>
            </a:r>
            <a:r>
              <a:rPr lang="en-US" sz="1200" b="1" u="sng" dirty="0">
                <a:cs typeface="Times New Roman" panose="02020603050405020304" pitchFamily="18" charset="0"/>
              </a:rPr>
              <a:t>New York Times, The </a:t>
            </a:r>
            <a:r>
              <a:rPr lang="en-US" sz="1200" b="1" u="sng" dirty="0" err="1">
                <a:cs typeface="Times New Roman" panose="02020603050405020304" pitchFamily="18" charset="0"/>
              </a:rPr>
              <a:t>lede</a:t>
            </a:r>
            <a:r>
              <a:rPr lang="en-US" sz="1200" b="1" u="sng" dirty="0">
                <a:cs typeface="Times New Roman" panose="02020603050405020304" pitchFamily="18" charset="0"/>
              </a:rPr>
              <a:t>; latest update on Egypt's political crisis </a:t>
            </a:r>
            <a:r>
              <a:rPr lang="en-US" sz="1200" dirty="0">
                <a:cs typeface="Times New Roman" panose="02020603050405020304" pitchFamily="18" charset="0"/>
                <a:hlinkClick r:id="rId3"/>
              </a:rPr>
              <a:t>https://www.nytimes.com/interactive/projects/live-dashboard/egypt-political-crisis</a:t>
            </a:r>
            <a:endParaRPr lang="en-US" sz="1200" dirty="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19</a:t>
            </a:fld>
            <a:endParaRPr lang="en-US"/>
          </a:p>
        </p:txBody>
      </p:sp>
    </p:spTree>
    <p:extLst>
      <p:ext uri="{BB962C8B-B14F-4D97-AF65-F5344CB8AC3E}">
        <p14:creationId xmlns:p14="http://schemas.microsoft.com/office/powerpoint/2010/main" val="4216871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7E7E85-16E3-4540-9E99-51449872C062}" type="slidenum">
              <a:rPr lang="en-US" smtClean="0"/>
              <a:t>20</a:t>
            </a:fld>
            <a:endParaRPr lang="en-US"/>
          </a:p>
        </p:txBody>
      </p:sp>
    </p:spTree>
    <p:extLst>
      <p:ext uri="{BB962C8B-B14F-4D97-AF65-F5344CB8AC3E}">
        <p14:creationId xmlns:p14="http://schemas.microsoft.com/office/powerpoint/2010/main" val="1106453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21</a:t>
            </a:fld>
            <a:endParaRPr lang="en-US"/>
          </a:p>
        </p:txBody>
      </p:sp>
    </p:spTree>
    <p:extLst>
      <p:ext uri="{BB962C8B-B14F-4D97-AF65-F5344CB8AC3E}">
        <p14:creationId xmlns:p14="http://schemas.microsoft.com/office/powerpoint/2010/main" val="3782707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FB7E7E85-16E3-4540-9E99-51449872C062}" type="slidenum">
              <a:rPr lang="en-US" smtClean="0"/>
              <a:t>22</a:t>
            </a:fld>
            <a:endParaRPr lang="en-US"/>
          </a:p>
        </p:txBody>
      </p:sp>
    </p:spTree>
    <p:extLst>
      <p:ext uri="{BB962C8B-B14F-4D97-AF65-F5344CB8AC3E}">
        <p14:creationId xmlns:p14="http://schemas.microsoft.com/office/powerpoint/2010/main" val="1915972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9. </a:t>
            </a:r>
            <a:r>
              <a:rPr lang="en-US" sz="1200" dirty="0" err="1">
                <a:cs typeface="Times New Roman" panose="02020603050405020304" pitchFamily="18" charset="0"/>
              </a:rPr>
              <a:t>Rouis</a:t>
            </a:r>
            <a:r>
              <a:rPr lang="en-US" sz="1200" dirty="0">
                <a:cs typeface="Times New Roman" panose="02020603050405020304" pitchFamily="18" charset="0"/>
              </a:rPr>
              <a:t>, M., &amp; </a:t>
            </a:r>
            <a:r>
              <a:rPr lang="en-US" sz="1200" dirty="0" err="1">
                <a:cs typeface="Times New Roman" panose="02020603050405020304" pitchFamily="18" charset="0"/>
              </a:rPr>
              <a:t>Shomakhmadova</a:t>
            </a:r>
            <a:r>
              <a:rPr lang="en-US" sz="1200" dirty="0">
                <a:cs typeface="Times New Roman" panose="02020603050405020304" pitchFamily="18" charset="0"/>
              </a:rPr>
              <a:t>, O. (2018). </a:t>
            </a:r>
            <a:r>
              <a:rPr lang="en-US" sz="1200" i="1" dirty="0">
                <a:cs typeface="Times New Roman" panose="02020603050405020304" pitchFamily="18" charset="0"/>
              </a:rPr>
              <a:t>Arab Aid on the Rise 2011-2016</a:t>
            </a:r>
            <a:r>
              <a:rPr lang="en-US" sz="1200" dirty="0">
                <a:cs typeface="Times New Roman" panose="02020603050405020304" pitchFamily="18" charset="0"/>
              </a:rPr>
              <a:t> (No. 29398). The World Bank.</a:t>
            </a:r>
          </a:p>
          <a:p>
            <a:endParaRPr lang="en-US" dirty="0"/>
          </a:p>
        </p:txBody>
      </p:sp>
      <p:sp>
        <p:nvSpPr>
          <p:cNvPr id="4" name="Slide Number Placeholder 3"/>
          <p:cNvSpPr>
            <a:spLocks noGrp="1"/>
          </p:cNvSpPr>
          <p:nvPr>
            <p:ph type="sldNum" sz="quarter" idx="10"/>
          </p:nvPr>
        </p:nvSpPr>
        <p:spPr/>
        <p:txBody>
          <a:bodyPr/>
          <a:lstStyle/>
          <a:p>
            <a:fld id="{FB7E7E85-16E3-4540-9E99-51449872C062}" type="slidenum">
              <a:rPr lang="en-US" smtClean="0"/>
              <a:t>23</a:t>
            </a:fld>
            <a:endParaRPr lang="en-US"/>
          </a:p>
        </p:txBody>
      </p:sp>
    </p:spTree>
    <p:extLst>
      <p:ext uri="{BB962C8B-B14F-4D97-AF65-F5344CB8AC3E}">
        <p14:creationId xmlns:p14="http://schemas.microsoft.com/office/powerpoint/2010/main" val="35115828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br>
              <a:rPr lang="en-US" dirty="0"/>
            </a:br>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24</a:t>
            </a:fld>
            <a:endParaRPr lang="en-US"/>
          </a:p>
        </p:txBody>
      </p:sp>
    </p:spTree>
    <p:extLst>
      <p:ext uri="{BB962C8B-B14F-4D97-AF65-F5344CB8AC3E}">
        <p14:creationId xmlns:p14="http://schemas.microsoft.com/office/powerpoint/2010/main" val="1742902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25</a:t>
            </a:fld>
            <a:endParaRPr lang="en-US"/>
          </a:p>
        </p:txBody>
      </p:sp>
    </p:spTree>
    <p:extLst>
      <p:ext uri="{BB962C8B-B14F-4D97-AF65-F5344CB8AC3E}">
        <p14:creationId xmlns:p14="http://schemas.microsoft.com/office/powerpoint/2010/main" val="2063733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10. </a:t>
            </a:r>
            <a:r>
              <a:rPr lang="en-US" sz="1200" dirty="0" err="1">
                <a:cs typeface="Times New Roman" panose="02020603050405020304" pitchFamily="18" charset="0"/>
              </a:rPr>
              <a:t>Tadros</a:t>
            </a:r>
            <a:r>
              <a:rPr lang="en-US" sz="1200" dirty="0">
                <a:cs typeface="Times New Roman" panose="02020603050405020304" pitchFamily="18" charset="0"/>
              </a:rPr>
              <a:t>, M. (2017). A political settlements lens onto Egypt’s critical junctures and cyclic violence (2011–2014). </a:t>
            </a:r>
            <a:r>
              <a:rPr lang="en-US" sz="1200" i="1" dirty="0">
                <a:cs typeface="Times New Roman" panose="02020603050405020304" pitchFamily="18" charset="0"/>
              </a:rPr>
              <a:t>Conflict, Security &amp; Development</a:t>
            </a:r>
            <a:r>
              <a:rPr lang="en-US" sz="1200" dirty="0">
                <a:cs typeface="Times New Roman" panose="02020603050405020304" pitchFamily="18" charset="0"/>
              </a:rPr>
              <a:t>, </a:t>
            </a:r>
            <a:r>
              <a:rPr lang="en-US" sz="1200" i="1" dirty="0">
                <a:cs typeface="Times New Roman" panose="02020603050405020304" pitchFamily="18" charset="0"/>
              </a:rPr>
              <a:t>17</a:t>
            </a:r>
            <a:r>
              <a:rPr lang="en-US" sz="1200" dirty="0">
                <a:cs typeface="Times New Roman" panose="02020603050405020304" pitchFamily="18" charset="0"/>
              </a:rPr>
              <a:t>(3), 265-286.</a:t>
            </a:r>
            <a:endParaRPr lang="en-US" sz="1200" b="1" u="sng" dirty="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26</a:t>
            </a:fld>
            <a:endParaRPr lang="en-US"/>
          </a:p>
        </p:txBody>
      </p:sp>
    </p:spTree>
    <p:extLst>
      <p:ext uri="{BB962C8B-B14F-4D97-AF65-F5344CB8AC3E}">
        <p14:creationId xmlns:p14="http://schemas.microsoft.com/office/powerpoint/2010/main" val="1123637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29</a:t>
            </a:fld>
            <a:endParaRPr lang="en-US"/>
          </a:p>
        </p:txBody>
      </p:sp>
    </p:spTree>
    <p:extLst>
      <p:ext uri="{BB962C8B-B14F-4D97-AF65-F5344CB8AC3E}">
        <p14:creationId xmlns:p14="http://schemas.microsoft.com/office/powerpoint/2010/main" val="3184043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7E7E85-16E3-4540-9E99-51449872C062}" type="slidenum">
              <a:rPr lang="en-US" smtClean="0"/>
              <a:t>30</a:t>
            </a:fld>
            <a:endParaRPr lang="en-US"/>
          </a:p>
        </p:txBody>
      </p:sp>
    </p:spTree>
    <p:extLst>
      <p:ext uri="{BB962C8B-B14F-4D97-AF65-F5344CB8AC3E}">
        <p14:creationId xmlns:p14="http://schemas.microsoft.com/office/powerpoint/2010/main" val="2346306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AC73BB37-B14D-400A-9007-2B3BC2DFD30E}" type="datetimeFigureOut">
              <a:rPr lang="en-US" smtClean="0"/>
              <a:t>4/4/2020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58871050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73BB37-B14D-400A-9007-2B3BC2DFD30E}" type="datetimeFigureOut">
              <a:rPr lang="en-US" smtClean="0"/>
              <a:t>4/4/2020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1634692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AC73BB37-B14D-400A-9007-2B3BC2DFD30E}" type="datetimeFigureOut">
              <a:rPr lang="en-US" smtClean="0"/>
              <a:t>4/4/2020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145883580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C73BB37-B14D-400A-9007-2B3BC2DFD30E}" type="datetimeFigureOut">
              <a:rPr lang="en-US" smtClean="0"/>
              <a:t>4/4/2020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1496902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C73BB37-B14D-400A-9007-2B3BC2DFD30E}" type="datetimeFigureOut">
              <a:rPr lang="en-US" smtClean="0"/>
              <a:t>4/4/2020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EE348B-A720-4793-88A4-3E1C9431A97D}"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86554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73BB37-B14D-400A-9007-2B3BC2DFD30E}" type="datetimeFigureOut">
              <a:rPr lang="en-US" smtClean="0"/>
              <a:t>4/4/2020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3298528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73BB37-B14D-400A-9007-2B3BC2DFD30E}" type="datetimeFigureOut">
              <a:rPr lang="en-US" smtClean="0"/>
              <a:t>4/4/2020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1923471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AC73BB37-B14D-400A-9007-2B3BC2DFD30E}" type="datetimeFigureOut">
              <a:rPr lang="en-US" smtClean="0"/>
              <a:t>4/4/2020</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31915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C73BB37-B14D-400A-9007-2B3BC2DFD30E}" type="datetimeFigureOut">
              <a:rPr lang="en-US" smtClean="0"/>
              <a:t>4/4/2020</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2036968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73BB37-B14D-400A-9007-2B3BC2DFD30E}"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1072277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73BB37-B14D-400A-9007-2B3BC2DFD30E}" type="datetimeFigureOut">
              <a:rPr lang="en-US" smtClean="0"/>
              <a:t>4/4/2020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1901331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C73BB37-B14D-400A-9007-2B3BC2DFD30E}" type="datetimeFigureOut">
              <a:rPr lang="en-US" smtClean="0"/>
              <a:t>4/4/2020</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68EE348B-A720-4793-88A4-3E1C9431A97D}" type="slidenum">
              <a:rPr lang="en-US" smtClean="0"/>
              <a:t>‹#›</a:t>
            </a:fld>
            <a:endParaRPr lang="en-US"/>
          </a:p>
        </p:txBody>
      </p:sp>
    </p:spTree>
    <p:extLst>
      <p:ext uri="{BB962C8B-B14F-4D97-AF65-F5344CB8AC3E}">
        <p14:creationId xmlns:p14="http://schemas.microsoft.com/office/powerpoint/2010/main" val="392970934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nytimes.com/interactive/projects/live-dashboard/egypt-political-crisi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F2916-2375-4630-8A10-86C63EB6753E}"/>
              </a:ext>
            </a:extLst>
          </p:cNvPr>
          <p:cNvSpPr>
            <a:spLocks noGrp="1"/>
          </p:cNvSpPr>
          <p:nvPr>
            <p:ph type="ctrTitle"/>
          </p:nvPr>
        </p:nvSpPr>
        <p:spPr/>
        <p:txBody>
          <a:bodyPr/>
          <a:lstStyle/>
          <a:p>
            <a:r>
              <a:rPr lang="en-US" dirty="0"/>
              <a:t>The EGYPTIAN CRISIS (2011-2014)	</a:t>
            </a:r>
          </a:p>
        </p:txBody>
      </p:sp>
    </p:spTree>
    <p:extLst>
      <p:ext uri="{BB962C8B-B14F-4D97-AF65-F5344CB8AC3E}">
        <p14:creationId xmlns:p14="http://schemas.microsoft.com/office/powerpoint/2010/main" val="2076337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C5E9E-F4F9-4121-A1C5-7ED09EA8A46A}"/>
              </a:ext>
            </a:extLst>
          </p:cNvPr>
          <p:cNvSpPr>
            <a:spLocks noGrp="1"/>
          </p:cNvSpPr>
          <p:nvPr>
            <p:ph type="title"/>
          </p:nvPr>
        </p:nvSpPr>
        <p:spPr>
          <a:xfrm>
            <a:off x="838200" y="205962"/>
            <a:ext cx="9692640" cy="1325562"/>
          </a:xfrm>
        </p:spPr>
        <p:txBody>
          <a:bodyPr/>
          <a:lstStyle/>
          <a:p>
            <a:r>
              <a:rPr lang="en-US" dirty="0"/>
              <a:t>Key concepts</a:t>
            </a:r>
          </a:p>
        </p:txBody>
      </p:sp>
      <p:sp>
        <p:nvSpPr>
          <p:cNvPr id="3" name="Content Placeholder 2">
            <a:extLst>
              <a:ext uri="{FF2B5EF4-FFF2-40B4-BE49-F238E27FC236}">
                <a16:creationId xmlns:a16="http://schemas.microsoft.com/office/drawing/2014/main" id="{81A09937-750A-4F98-BF30-06C7D06C99C1}"/>
              </a:ext>
            </a:extLst>
          </p:cNvPr>
          <p:cNvSpPr>
            <a:spLocks noGrp="1"/>
          </p:cNvSpPr>
          <p:nvPr>
            <p:ph idx="1"/>
          </p:nvPr>
        </p:nvSpPr>
        <p:spPr>
          <a:xfrm>
            <a:off x="639192" y="1690688"/>
            <a:ext cx="10714608" cy="4486275"/>
          </a:xfrm>
        </p:spPr>
        <p:txBody>
          <a:bodyPr>
            <a:noAutofit/>
          </a:bodyPr>
          <a:lstStyle/>
          <a:p>
            <a:r>
              <a:rPr lang="en-US" sz="2100" b="1" dirty="0"/>
              <a:t>revolution: </a:t>
            </a:r>
            <a:r>
              <a:rPr lang="en-US" sz="2100" dirty="0"/>
              <a:t>the sudden change in political power and organization as a result of revolt against the government by the people.</a:t>
            </a:r>
          </a:p>
          <a:p>
            <a:r>
              <a:rPr lang="en-US" sz="2100" b="1" dirty="0"/>
              <a:t>Liberalism</a:t>
            </a:r>
            <a:r>
              <a:rPr lang="en-US" sz="2100" dirty="0"/>
              <a:t>: The moral and political philosophy of the people in respect to liberty and equality before the law</a:t>
            </a:r>
          </a:p>
          <a:p>
            <a:r>
              <a:rPr lang="en-US" sz="2100" b="1" dirty="0"/>
              <a:t>Nationalism: </a:t>
            </a:r>
            <a:r>
              <a:rPr lang="en-US" sz="2100" dirty="0"/>
              <a:t>The ideology and movement that promotes the interest of the nation with the aim of maintain its sovereignty. </a:t>
            </a:r>
            <a:r>
              <a:rPr lang="en-US" sz="2100" baseline="30000" dirty="0"/>
              <a:t>1</a:t>
            </a:r>
          </a:p>
          <a:p>
            <a:r>
              <a:rPr lang="en-US" sz="2100" b="1" dirty="0"/>
              <a:t>coup </a:t>
            </a:r>
            <a:r>
              <a:rPr lang="en-US" sz="2100" b="1" dirty="0" err="1"/>
              <a:t>d'etat</a:t>
            </a:r>
            <a:r>
              <a:rPr lang="en-US" sz="2100" b="1" dirty="0"/>
              <a:t>:  </a:t>
            </a:r>
            <a:r>
              <a:rPr lang="en-US" sz="2100" dirty="0"/>
              <a:t>The forcible removal of an existing government from power through violence. </a:t>
            </a:r>
          </a:p>
          <a:p>
            <a:r>
              <a:rPr lang="en-US" sz="2100" b="1" dirty="0"/>
              <a:t>legitimacy</a:t>
            </a:r>
            <a:r>
              <a:rPr lang="en-US" sz="2100" dirty="0"/>
              <a:t>: The process of having the goodwill of the people to exercise political power over them.</a:t>
            </a:r>
          </a:p>
        </p:txBody>
      </p:sp>
    </p:spTree>
    <p:extLst>
      <p:ext uri="{BB962C8B-B14F-4D97-AF65-F5344CB8AC3E}">
        <p14:creationId xmlns:p14="http://schemas.microsoft.com/office/powerpoint/2010/main" val="185836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C9434-0825-4CAC-8F99-A9BD35F1B02B}"/>
              </a:ext>
            </a:extLst>
          </p:cNvPr>
          <p:cNvSpPr>
            <a:spLocks noGrp="1"/>
          </p:cNvSpPr>
          <p:nvPr>
            <p:ph type="title"/>
          </p:nvPr>
        </p:nvSpPr>
        <p:spPr>
          <a:xfrm>
            <a:off x="2231136" y="405399"/>
            <a:ext cx="7729728" cy="1188720"/>
          </a:xfrm>
        </p:spPr>
        <p:txBody>
          <a:bodyPr/>
          <a:lstStyle/>
          <a:p>
            <a:r>
              <a:rPr lang="en-US" dirty="0"/>
              <a:t>Significant Causes</a:t>
            </a:r>
          </a:p>
        </p:txBody>
      </p:sp>
      <p:sp>
        <p:nvSpPr>
          <p:cNvPr id="3" name="Content Placeholder 2">
            <a:extLst>
              <a:ext uri="{FF2B5EF4-FFF2-40B4-BE49-F238E27FC236}">
                <a16:creationId xmlns:a16="http://schemas.microsoft.com/office/drawing/2014/main" id="{195F4C03-CF23-4B65-B968-89E60FA46149}"/>
              </a:ext>
            </a:extLst>
          </p:cNvPr>
          <p:cNvSpPr>
            <a:spLocks noGrp="1"/>
          </p:cNvSpPr>
          <p:nvPr>
            <p:ph idx="1"/>
          </p:nvPr>
        </p:nvSpPr>
        <p:spPr>
          <a:xfrm>
            <a:off x="834500" y="2024110"/>
            <a:ext cx="10573305" cy="3715918"/>
          </a:xfrm>
        </p:spPr>
        <p:txBody>
          <a:bodyPr>
            <a:noAutofit/>
          </a:bodyPr>
          <a:lstStyle/>
          <a:p>
            <a:pPr marL="0" indent="0">
              <a:buNone/>
            </a:pPr>
            <a:r>
              <a:rPr lang="en-US" sz="2300" b="1" u="sng" dirty="0"/>
              <a:t>Causes of the Egyptian crisis</a:t>
            </a:r>
          </a:p>
          <a:p>
            <a:r>
              <a:rPr lang="en-US" sz="2300" dirty="0"/>
              <a:t>The following issues led to the Egyptian crisis to occur;</a:t>
            </a:r>
          </a:p>
          <a:p>
            <a:pPr lvl="1"/>
            <a:r>
              <a:rPr lang="en-US" sz="2300" dirty="0"/>
              <a:t>1. The un fair distribution of wealth in the country</a:t>
            </a:r>
          </a:p>
          <a:p>
            <a:pPr lvl="1"/>
            <a:r>
              <a:rPr lang="en-US" sz="2300" dirty="0"/>
              <a:t>2. Massive corruption taking place under the regime</a:t>
            </a:r>
          </a:p>
          <a:p>
            <a:pPr lvl="1"/>
            <a:r>
              <a:rPr lang="en-US" sz="2300" dirty="0"/>
              <a:t>3. Underdevelopment in most areas of the country</a:t>
            </a:r>
          </a:p>
          <a:p>
            <a:pPr lvl="1"/>
            <a:r>
              <a:rPr lang="en-US" sz="2300" dirty="0"/>
              <a:t>4. High levels of unemployment</a:t>
            </a:r>
          </a:p>
          <a:p>
            <a:pPr lvl="1"/>
            <a:r>
              <a:rPr lang="en-US" sz="2300" dirty="0"/>
              <a:t>5. Police brutality and disregard of human rights</a:t>
            </a:r>
          </a:p>
          <a:p>
            <a:endParaRPr lang="en-US" sz="2300" dirty="0"/>
          </a:p>
        </p:txBody>
      </p:sp>
    </p:spTree>
    <p:extLst>
      <p:ext uri="{BB962C8B-B14F-4D97-AF65-F5344CB8AC3E}">
        <p14:creationId xmlns:p14="http://schemas.microsoft.com/office/powerpoint/2010/main" val="2667171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17C3-3528-4A94-9DBC-38164C0B2A55}"/>
              </a:ext>
            </a:extLst>
          </p:cNvPr>
          <p:cNvSpPr>
            <a:spLocks noGrp="1"/>
          </p:cNvSpPr>
          <p:nvPr>
            <p:ph type="title"/>
          </p:nvPr>
        </p:nvSpPr>
        <p:spPr>
          <a:xfrm>
            <a:off x="2275381" y="94680"/>
            <a:ext cx="7729728" cy="1188720"/>
          </a:xfrm>
        </p:spPr>
        <p:txBody>
          <a:bodyPr/>
          <a:lstStyle/>
          <a:p>
            <a:r>
              <a:rPr lang="en-US" dirty="0"/>
              <a:t>Background information</a:t>
            </a:r>
          </a:p>
        </p:txBody>
      </p:sp>
      <p:sp>
        <p:nvSpPr>
          <p:cNvPr id="3" name="Content Placeholder 2">
            <a:extLst>
              <a:ext uri="{FF2B5EF4-FFF2-40B4-BE49-F238E27FC236}">
                <a16:creationId xmlns:a16="http://schemas.microsoft.com/office/drawing/2014/main" id="{56851E91-1A02-48F3-88FA-EAE97B4304C1}"/>
              </a:ext>
            </a:extLst>
          </p:cNvPr>
          <p:cNvSpPr>
            <a:spLocks noGrp="1"/>
          </p:cNvSpPr>
          <p:nvPr>
            <p:ph idx="1"/>
          </p:nvPr>
        </p:nvSpPr>
        <p:spPr>
          <a:xfrm>
            <a:off x="5237017" y="1474839"/>
            <a:ext cx="6532195" cy="5122606"/>
          </a:xfrm>
        </p:spPr>
        <p:txBody>
          <a:bodyPr>
            <a:noAutofit/>
          </a:bodyPr>
          <a:lstStyle/>
          <a:p>
            <a:pPr marL="0" indent="0">
              <a:buNone/>
            </a:pPr>
            <a:r>
              <a:rPr lang="en-US" sz="2300" b="1" u="sng" dirty="0"/>
              <a:t>The Egyptian crisis</a:t>
            </a:r>
          </a:p>
          <a:p>
            <a:r>
              <a:rPr lang="en-US" sz="2300" dirty="0"/>
              <a:t>The Egyptian crisis began as a movement against the regime of Hosni Mubarak.</a:t>
            </a:r>
          </a:p>
          <a:p>
            <a:r>
              <a:rPr lang="en-US" sz="2300" dirty="0"/>
              <a:t>A majority of the Egyptian people were  frustrated with the administration of Hosni Mubarak due to a number of issues.</a:t>
            </a:r>
          </a:p>
          <a:p>
            <a:r>
              <a:rPr lang="en-US" sz="2300" dirty="0"/>
              <a:t>The people poured onto the streets in hundreds of thousands in order to pressure the president to get out of power. </a:t>
            </a:r>
            <a:r>
              <a:rPr lang="en-US" sz="2300" baseline="30000" dirty="0"/>
              <a:t>2</a:t>
            </a:r>
          </a:p>
          <a:p>
            <a:r>
              <a:rPr lang="en-US" sz="2300" dirty="0"/>
              <a:t>The mass protect movement was carried out everyday with more people coming to the streets.</a:t>
            </a:r>
          </a:p>
          <a:p>
            <a:r>
              <a:rPr lang="en-US" sz="2300" dirty="0"/>
              <a:t>The then president tried to control the masses but was unsuccessful as the people resolve got even stronger</a:t>
            </a:r>
          </a:p>
          <a:p>
            <a:endParaRPr lang="en-US" sz="2300" dirty="0"/>
          </a:p>
        </p:txBody>
      </p:sp>
      <p:pic>
        <p:nvPicPr>
          <p:cNvPr id="4" name="Picture 3"/>
          <p:cNvPicPr>
            <a:picLocks noChangeAspect="1"/>
          </p:cNvPicPr>
          <p:nvPr/>
        </p:nvPicPr>
        <p:blipFill>
          <a:blip r:embed="rId3"/>
          <a:stretch>
            <a:fillRect/>
          </a:stretch>
        </p:blipFill>
        <p:spPr>
          <a:xfrm>
            <a:off x="448887" y="1474839"/>
            <a:ext cx="4292446" cy="4011560"/>
          </a:xfrm>
          <a:prstGeom prst="rect">
            <a:avLst/>
          </a:prstGeom>
        </p:spPr>
      </p:pic>
      <p:sp>
        <p:nvSpPr>
          <p:cNvPr id="6" name="TextBox 5"/>
          <p:cNvSpPr txBox="1"/>
          <p:nvPr/>
        </p:nvSpPr>
        <p:spPr>
          <a:xfrm flipH="1">
            <a:off x="633618" y="5852939"/>
            <a:ext cx="3389742" cy="923330"/>
          </a:xfrm>
          <a:prstGeom prst="rect">
            <a:avLst/>
          </a:prstGeom>
          <a:noFill/>
        </p:spPr>
        <p:txBody>
          <a:bodyPr wrap="square" rtlCol="0">
            <a:spAutoFit/>
          </a:bodyPr>
          <a:lstStyle/>
          <a:p>
            <a:r>
              <a:rPr lang="en-US" dirty="0"/>
              <a:t>Fig 1. the Egyptian crisis picture as captured by a New York Times reporter.</a:t>
            </a:r>
          </a:p>
        </p:txBody>
      </p:sp>
    </p:spTree>
    <p:extLst>
      <p:ext uri="{BB962C8B-B14F-4D97-AF65-F5344CB8AC3E}">
        <p14:creationId xmlns:p14="http://schemas.microsoft.com/office/powerpoint/2010/main" val="1596540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17C3-3528-4A94-9DBC-38164C0B2A55}"/>
              </a:ext>
            </a:extLst>
          </p:cNvPr>
          <p:cNvSpPr>
            <a:spLocks noGrp="1"/>
          </p:cNvSpPr>
          <p:nvPr>
            <p:ph type="title"/>
          </p:nvPr>
        </p:nvSpPr>
        <p:spPr>
          <a:xfrm>
            <a:off x="2275381" y="94680"/>
            <a:ext cx="7729728" cy="1188720"/>
          </a:xfrm>
        </p:spPr>
        <p:txBody>
          <a:bodyPr/>
          <a:lstStyle/>
          <a:p>
            <a:r>
              <a:rPr lang="en-US" dirty="0"/>
              <a:t>Background information </a:t>
            </a:r>
          </a:p>
        </p:txBody>
      </p:sp>
      <p:sp>
        <p:nvSpPr>
          <p:cNvPr id="3" name="Content Placeholder 2">
            <a:extLst>
              <a:ext uri="{FF2B5EF4-FFF2-40B4-BE49-F238E27FC236}">
                <a16:creationId xmlns:a16="http://schemas.microsoft.com/office/drawing/2014/main" id="{56851E91-1A02-48F3-88FA-EAE97B4304C1}"/>
              </a:ext>
            </a:extLst>
          </p:cNvPr>
          <p:cNvSpPr>
            <a:spLocks noGrp="1"/>
          </p:cNvSpPr>
          <p:nvPr>
            <p:ph idx="1"/>
          </p:nvPr>
        </p:nvSpPr>
        <p:spPr>
          <a:xfrm>
            <a:off x="378111" y="1640714"/>
            <a:ext cx="11257936" cy="5122606"/>
          </a:xfrm>
        </p:spPr>
        <p:txBody>
          <a:bodyPr>
            <a:noAutofit/>
          </a:bodyPr>
          <a:lstStyle/>
          <a:p>
            <a:pPr marL="0" indent="0">
              <a:buNone/>
            </a:pPr>
            <a:r>
              <a:rPr lang="en-US" sz="2100" b="1" u="sng" dirty="0"/>
              <a:t>The Egyptian crisis</a:t>
            </a:r>
          </a:p>
          <a:p>
            <a:r>
              <a:rPr lang="en-US" sz="2100" dirty="0"/>
              <a:t>The people were frustrated with the polices that the president had adopted which did not seem to favor them</a:t>
            </a:r>
          </a:p>
          <a:p>
            <a:r>
              <a:rPr lang="en-US" sz="2100" dirty="0"/>
              <a:t>The issue of unemployment, corruption, unfair distribution of resources and underdevelopment were key issues that led to the uprising.</a:t>
            </a:r>
          </a:p>
          <a:p>
            <a:r>
              <a:rPr lang="en-US" sz="2100" dirty="0"/>
              <a:t>The mass protests led to the resignation of the then president Hosni Mubarak</a:t>
            </a:r>
          </a:p>
          <a:p>
            <a:r>
              <a:rPr lang="en-US" sz="2100" dirty="0"/>
              <a:t>The supreme council of the armed  forces took charge of the country until a series of elections were held</a:t>
            </a:r>
          </a:p>
          <a:p>
            <a:r>
              <a:rPr lang="en-US" sz="2100" dirty="0"/>
              <a:t>The Muslim brotherhood led by Morsi came to power after the elections.</a:t>
            </a:r>
          </a:p>
          <a:p>
            <a:r>
              <a:rPr lang="en-US" sz="2100" dirty="0"/>
              <a:t>There were still disputes between the government and the secularist that led to anti government protests in 2013. Abdel Sisi announced  a coup in 2013 that overthrew Morsi and was installed as the new Egyptian leader.</a:t>
            </a:r>
          </a:p>
        </p:txBody>
      </p:sp>
    </p:spTree>
    <p:extLst>
      <p:ext uri="{BB962C8B-B14F-4D97-AF65-F5344CB8AC3E}">
        <p14:creationId xmlns:p14="http://schemas.microsoft.com/office/powerpoint/2010/main" val="2099192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E0839-395C-405C-BC63-42B449EA6B96}"/>
              </a:ext>
            </a:extLst>
          </p:cNvPr>
          <p:cNvSpPr>
            <a:spLocks noGrp="1"/>
          </p:cNvSpPr>
          <p:nvPr>
            <p:ph type="title"/>
          </p:nvPr>
        </p:nvSpPr>
        <p:spPr>
          <a:xfrm>
            <a:off x="2231136" y="123187"/>
            <a:ext cx="7729728" cy="1188720"/>
          </a:xfrm>
        </p:spPr>
        <p:txBody>
          <a:bodyPr/>
          <a:lstStyle/>
          <a:p>
            <a:r>
              <a:rPr lang="en-US" dirty="0"/>
              <a:t>Significant people and groups involved; HOSNI MUBARAK</a:t>
            </a:r>
          </a:p>
        </p:txBody>
      </p:sp>
      <p:sp>
        <p:nvSpPr>
          <p:cNvPr id="3" name="Content Placeholder 2">
            <a:extLst>
              <a:ext uri="{FF2B5EF4-FFF2-40B4-BE49-F238E27FC236}">
                <a16:creationId xmlns:a16="http://schemas.microsoft.com/office/drawing/2014/main" id="{152066AA-841B-410E-A43B-E6A66865F531}"/>
              </a:ext>
            </a:extLst>
          </p:cNvPr>
          <p:cNvSpPr>
            <a:spLocks noGrp="1"/>
          </p:cNvSpPr>
          <p:nvPr>
            <p:ph idx="1"/>
          </p:nvPr>
        </p:nvSpPr>
        <p:spPr>
          <a:xfrm>
            <a:off x="4821382" y="1386496"/>
            <a:ext cx="7370618" cy="5376530"/>
          </a:xfrm>
        </p:spPr>
        <p:txBody>
          <a:bodyPr>
            <a:noAutofit/>
          </a:bodyPr>
          <a:lstStyle/>
          <a:p>
            <a:pPr marL="0" indent="0">
              <a:buNone/>
            </a:pPr>
            <a:r>
              <a:rPr lang="en-US" sz="2000" b="1" u="sng" dirty="0"/>
              <a:t>Hosni Mubarak</a:t>
            </a:r>
          </a:p>
          <a:p>
            <a:r>
              <a:rPr lang="en-US" sz="2000" dirty="0"/>
              <a:t>Came to power in Octobers 1981 after the assassination of the then president Anwar Sadat.</a:t>
            </a:r>
          </a:p>
          <a:p>
            <a:r>
              <a:rPr lang="en-US" sz="2000" dirty="0"/>
              <a:t>He processed to pursue the same polices as his predecessor.</a:t>
            </a:r>
          </a:p>
          <a:p>
            <a:r>
              <a:rPr lang="en-US" sz="2000" dirty="0"/>
              <a:t>Mubarak reduced the military Role in the running of the economy of the country by appointing more civilians</a:t>
            </a:r>
          </a:p>
          <a:p>
            <a:r>
              <a:rPr lang="en-US" sz="2000" dirty="0"/>
              <a:t>The period of his rule is marked by a significant rise in the level of corruption in the country.</a:t>
            </a:r>
          </a:p>
          <a:p>
            <a:r>
              <a:rPr lang="en-US" sz="2000" dirty="0"/>
              <a:t>Mots of the wealth of the country was taken by him or through his cronies that were appointed in various state agencies</a:t>
            </a:r>
          </a:p>
          <a:p>
            <a:r>
              <a:rPr lang="en-US" sz="2000" dirty="0"/>
              <a:t>The human rights adherence fell significantly during his reign.</a:t>
            </a:r>
          </a:p>
          <a:p>
            <a:r>
              <a:rPr lang="en-US" sz="2000" dirty="0"/>
              <a:t>He was finally ousted by the revolution in 2011</a:t>
            </a:r>
          </a:p>
        </p:txBody>
      </p:sp>
      <p:pic>
        <p:nvPicPr>
          <p:cNvPr id="5" name="Picture 4"/>
          <p:cNvPicPr>
            <a:picLocks noChangeAspect="1"/>
          </p:cNvPicPr>
          <p:nvPr/>
        </p:nvPicPr>
        <p:blipFill>
          <a:blip r:embed="rId3"/>
          <a:stretch>
            <a:fillRect/>
          </a:stretch>
        </p:blipFill>
        <p:spPr>
          <a:xfrm>
            <a:off x="382385" y="1896533"/>
            <a:ext cx="4003348" cy="3340485"/>
          </a:xfrm>
          <a:prstGeom prst="rect">
            <a:avLst/>
          </a:prstGeom>
        </p:spPr>
      </p:pic>
      <p:sp>
        <p:nvSpPr>
          <p:cNvPr id="4" name="TextBox 3"/>
          <p:cNvSpPr txBox="1"/>
          <p:nvPr/>
        </p:nvSpPr>
        <p:spPr>
          <a:xfrm>
            <a:off x="555259" y="5498478"/>
            <a:ext cx="3657600" cy="646331"/>
          </a:xfrm>
          <a:prstGeom prst="rect">
            <a:avLst/>
          </a:prstGeom>
          <a:noFill/>
        </p:spPr>
        <p:txBody>
          <a:bodyPr wrap="square" rtlCol="0">
            <a:spAutoFit/>
          </a:bodyPr>
          <a:lstStyle/>
          <a:p>
            <a:r>
              <a:rPr lang="en-US" dirty="0"/>
              <a:t>Fig, 2. Hosni </a:t>
            </a:r>
            <a:r>
              <a:rPr lang="en-US" dirty="0" err="1"/>
              <a:t>Mubarak.The</a:t>
            </a:r>
            <a:r>
              <a:rPr lang="en-US" dirty="0"/>
              <a:t> dictatorial ruler ejected by the Egypt crisis</a:t>
            </a:r>
          </a:p>
        </p:txBody>
      </p:sp>
    </p:spTree>
    <p:extLst>
      <p:ext uri="{BB962C8B-B14F-4D97-AF65-F5344CB8AC3E}">
        <p14:creationId xmlns:p14="http://schemas.microsoft.com/office/powerpoint/2010/main" val="3143134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Supreme council of armed forces</a:t>
            </a:r>
          </a:p>
        </p:txBody>
      </p:sp>
      <p:sp>
        <p:nvSpPr>
          <p:cNvPr id="3" name="Content Placeholder 2"/>
          <p:cNvSpPr>
            <a:spLocks noGrp="1"/>
          </p:cNvSpPr>
          <p:nvPr>
            <p:ph idx="1"/>
          </p:nvPr>
        </p:nvSpPr>
        <p:spPr>
          <a:xfrm>
            <a:off x="1801368" y="2387600"/>
            <a:ext cx="8589264" cy="3996266"/>
          </a:xfrm>
        </p:spPr>
        <p:txBody>
          <a:bodyPr>
            <a:normAutofit/>
          </a:bodyPr>
          <a:lstStyle/>
          <a:p>
            <a:r>
              <a:rPr lang="en-US" sz="2000" dirty="0"/>
              <a:t>Supreme council of armed forces</a:t>
            </a:r>
          </a:p>
          <a:p>
            <a:r>
              <a:rPr lang="en-US" sz="2000" dirty="0"/>
              <a:t>It is a statutory body tat consist of between 20 to 25 senior military officers.</a:t>
            </a:r>
          </a:p>
          <a:p>
            <a:r>
              <a:rPr lang="en-US" sz="2000" dirty="0"/>
              <a:t>The council I s headed by field marshal Abdul fatal al Sisi</a:t>
            </a:r>
          </a:p>
          <a:p>
            <a:r>
              <a:rPr lang="en-US" sz="2000" dirty="0"/>
              <a:t>The council is only convened when there is a presence of war or internal emergencies that threaten the stability of the county</a:t>
            </a:r>
          </a:p>
          <a:p>
            <a:r>
              <a:rPr lang="en-US" sz="2000" dirty="0"/>
              <a:t>The council played a critical role in the Egyptian crisis by taking over power after Mubarak was hoisted out.</a:t>
            </a:r>
          </a:p>
          <a:p>
            <a:r>
              <a:rPr lang="en-US" sz="2000" dirty="0"/>
              <a:t>They managed the country for the period until the elections were held and a new government came into place</a:t>
            </a:r>
          </a:p>
        </p:txBody>
      </p:sp>
    </p:spTree>
    <p:extLst>
      <p:ext uri="{BB962C8B-B14F-4D97-AF65-F5344CB8AC3E}">
        <p14:creationId xmlns:p14="http://schemas.microsoft.com/office/powerpoint/2010/main" val="3260513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Morsi and Muslim brotherhood</a:t>
            </a:r>
          </a:p>
        </p:txBody>
      </p:sp>
      <p:sp>
        <p:nvSpPr>
          <p:cNvPr id="3" name="Content Placeholder 2"/>
          <p:cNvSpPr>
            <a:spLocks noGrp="1"/>
          </p:cNvSpPr>
          <p:nvPr>
            <p:ph idx="1"/>
          </p:nvPr>
        </p:nvSpPr>
        <p:spPr>
          <a:xfrm>
            <a:off x="1744133" y="2455334"/>
            <a:ext cx="8216731" cy="4148666"/>
          </a:xfrm>
        </p:spPr>
        <p:txBody>
          <a:bodyPr>
            <a:noAutofit/>
          </a:bodyPr>
          <a:lstStyle/>
          <a:p>
            <a:r>
              <a:rPr lang="en-US" sz="2300" dirty="0"/>
              <a:t>It is  an islamist religious, political and social movement group considered as one of the largest groups in the country</a:t>
            </a:r>
          </a:p>
          <a:p>
            <a:r>
              <a:rPr lang="en-US" sz="2300" dirty="0"/>
              <a:t>The movement aim is to establish a state ruled by sharia or Islamic laws as they believe Islam is the solution. </a:t>
            </a:r>
            <a:r>
              <a:rPr lang="en-US" sz="2300" baseline="30000" dirty="0"/>
              <a:t>3</a:t>
            </a:r>
          </a:p>
          <a:p>
            <a:r>
              <a:rPr lang="en-US" sz="2300" dirty="0"/>
              <a:t>The Muslim brotherhood under Morsi came to power in 2012 as the first democratically elected president after a series of elections.</a:t>
            </a:r>
          </a:p>
          <a:p>
            <a:r>
              <a:rPr lang="en-US" sz="2300" dirty="0"/>
              <a:t>Morsi reign lasted for a year after which he was overthrown in 2013 after numerous protest  related to energy shortages and economic issues</a:t>
            </a:r>
          </a:p>
        </p:txBody>
      </p:sp>
    </p:spTree>
    <p:extLst>
      <p:ext uri="{BB962C8B-B14F-4D97-AF65-F5344CB8AC3E}">
        <p14:creationId xmlns:p14="http://schemas.microsoft.com/office/powerpoint/2010/main" val="2368023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Abdel sisi</a:t>
            </a:r>
          </a:p>
        </p:txBody>
      </p:sp>
      <p:sp>
        <p:nvSpPr>
          <p:cNvPr id="3" name="Content Placeholder 2"/>
          <p:cNvSpPr>
            <a:spLocks noGrp="1"/>
          </p:cNvSpPr>
          <p:nvPr>
            <p:ph idx="1"/>
          </p:nvPr>
        </p:nvSpPr>
        <p:spPr>
          <a:xfrm>
            <a:off x="1422400" y="2353733"/>
            <a:ext cx="8538464" cy="3928533"/>
          </a:xfrm>
        </p:spPr>
        <p:txBody>
          <a:bodyPr>
            <a:normAutofit/>
          </a:bodyPr>
          <a:lstStyle/>
          <a:p>
            <a:r>
              <a:rPr lang="en-US" sz="2300" dirty="0"/>
              <a:t>Abdel Sisi is the sixth and current president of Egypt</a:t>
            </a:r>
          </a:p>
          <a:p>
            <a:r>
              <a:rPr lang="en-US" sz="2300" dirty="0"/>
              <a:t>He has previously served as a former director of military intelligence, general and former minister for defense.</a:t>
            </a:r>
          </a:p>
          <a:p>
            <a:r>
              <a:rPr lang="en-US" sz="2300" dirty="0"/>
              <a:t>He came into power after overthrowing the government of the Muslim brotherhood under Morsi.</a:t>
            </a:r>
          </a:p>
          <a:p>
            <a:r>
              <a:rPr lang="en-US" sz="2300" dirty="0"/>
              <a:t>He won the presidential election that was held in may 2014 after garnering 97% of all votes .</a:t>
            </a:r>
          </a:p>
          <a:p>
            <a:r>
              <a:rPr lang="en-US" sz="2300" dirty="0"/>
              <a:t>He is credited for the political stability that the country has experienced despite the instances of protest from time to time.</a:t>
            </a:r>
          </a:p>
        </p:txBody>
      </p:sp>
    </p:spTree>
    <p:extLst>
      <p:ext uri="{BB962C8B-B14F-4D97-AF65-F5344CB8AC3E}">
        <p14:creationId xmlns:p14="http://schemas.microsoft.com/office/powerpoint/2010/main" val="3213697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959C6-4992-4E96-BAF8-674D8CFF9B93}"/>
              </a:ext>
            </a:extLst>
          </p:cNvPr>
          <p:cNvSpPr>
            <a:spLocks noGrp="1"/>
          </p:cNvSpPr>
          <p:nvPr>
            <p:ph type="title"/>
          </p:nvPr>
        </p:nvSpPr>
        <p:spPr>
          <a:xfrm>
            <a:off x="2231136" y="218967"/>
            <a:ext cx="7729728" cy="1188720"/>
          </a:xfrm>
        </p:spPr>
        <p:txBody>
          <a:bodyPr/>
          <a:lstStyle/>
          <a:p>
            <a:r>
              <a:rPr lang="en-US" dirty="0"/>
              <a:t>Slogans, symbols, flags</a:t>
            </a:r>
          </a:p>
        </p:txBody>
      </p:sp>
      <p:sp>
        <p:nvSpPr>
          <p:cNvPr id="3" name="Content Placeholder 2">
            <a:extLst>
              <a:ext uri="{FF2B5EF4-FFF2-40B4-BE49-F238E27FC236}">
                <a16:creationId xmlns:a16="http://schemas.microsoft.com/office/drawing/2014/main" id="{E4F56BDB-EE6C-424C-890F-5B8DF9236278}"/>
              </a:ext>
            </a:extLst>
          </p:cNvPr>
          <p:cNvSpPr>
            <a:spLocks noGrp="1"/>
          </p:cNvSpPr>
          <p:nvPr>
            <p:ph idx="1"/>
          </p:nvPr>
        </p:nvSpPr>
        <p:spPr>
          <a:xfrm>
            <a:off x="319597" y="1695635"/>
            <a:ext cx="7261610" cy="4943397"/>
          </a:xfrm>
        </p:spPr>
        <p:txBody>
          <a:bodyPr>
            <a:normAutofit lnSpcReduction="10000"/>
          </a:bodyPr>
          <a:lstStyle/>
          <a:p>
            <a:pPr marL="0" indent="0">
              <a:buNone/>
            </a:pPr>
            <a:endParaRPr lang="en-US" sz="2200" b="1" u="sng" dirty="0"/>
          </a:p>
          <a:p>
            <a:r>
              <a:rPr lang="en-US" sz="2200" dirty="0"/>
              <a:t>The Egyptian uprising saw the use off several slogans, flag and symbols as a means of achieving and maintaining power</a:t>
            </a:r>
          </a:p>
          <a:p>
            <a:r>
              <a:rPr lang="en-US" sz="2200" dirty="0"/>
              <a:t>One of the slogans used was “Down with the dictator” which was meant do bring down the rule of Hosni Mubarak</a:t>
            </a:r>
          </a:p>
          <a:p>
            <a:r>
              <a:rPr lang="en-US" sz="2200" dirty="0"/>
              <a:t>Another slogan was “long live the revolution” which was to encourage the people not to give up until the end results had been achieved. </a:t>
            </a:r>
            <a:r>
              <a:rPr lang="en-US" sz="2200" baseline="30000" dirty="0"/>
              <a:t>4</a:t>
            </a:r>
          </a:p>
          <a:p>
            <a:r>
              <a:rPr lang="en-US" sz="2200" dirty="0"/>
              <a:t>The Egyptian flag also played a significant part as the protesters carried it with them to show their love for the country</a:t>
            </a:r>
          </a:p>
          <a:p>
            <a:r>
              <a:rPr lang="en-US" sz="2200" dirty="0"/>
              <a:t>The Muslim brotherhood flag was also used when they got into power</a:t>
            </a:r>
          </a:p>
          <a:p>
            <a:endParaRPr lang="en-US" sz="2200" dirty="0"/>
          </a:p>
        </p:txBody>
      </p:sp>
      <p:pic>
        <p:nvPicPr>
          <p:cNvPr id="4" name="Picture 3"/>
          <p:cNvPicPr>
            <a:picLocks noChangeAspect="1"/>
          </p:cNvPicPr>
          <p:nvPr/>
        </p:nvPicPr>
        <p:blipFill>
          <a:blip r:embed="rId3"/>
          <a:stretch>
            <a:fillRect/>
          </a:stretch>
        </p:blipFill>
        <p:spPr>
          <a:xfrm>
            <a:off x="8329353" y="1879600"/>
            <a:ext cx="3441469" cy="3274291"/>
          </a:xfrm>
          <a:prstGeom prst="rect">
            <a:avLst/>
          </a:prstGeom>
        </p:spPr>
      </p:pic>
      <p:sp>
        <p:nvSpPr>
          <p:cNvPr id="5" name="TextBox 4"/>
          <p:cNvSpPr txBox="1"/>
          <p:nvPr/>
        </p:nvSpPr>
        <p:spPr>
          <a:xfrm>
            <a:off x="8329353" y="5398346"/>
            <a:ext cx="3574472" cy="923330"/>
          </a:xfrm>
          <a:prstGeom prst="rect">
            <a:avLst/>
          </a:prstGeom>
          <a:noFill/>
        </p:spPr>
        <p:txBody>
          <a:bodyPr wrap="square" rtlCol="0">
            <a:spAutoFit/>
          </a:bodyPr>
          <a:lstStyle/>
          <a:p>
            <a:r>
              <a:rPr lang="en-US" dirty="0"/>
              <a:t>Fig 3. The Muslim brotherhood flag which was  a common thing after assumption of office by Morsi</a:t>
            </a:r>
          </a:p>
        </p:txBody>
      </p:sp>
    </p:spTree>
    <p:extLst>
      <p:ext uri="{BB962C8B-B14F-4D97-AF65-F5344CB8AC3E}">
        <p14:creationId xmlns:p14="http://schemas.microsoft.com/office/powerpoint/2010/main" val="4278397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E0839-395C-405C-BC63-42B449EA6B96}"/>
              </a:ext>
            </a:extLst>
          </p:cNvPr>
          <p:cNvSpPr>
            <a:spLocks noGrp="1"/>
          </p:cNvSpPr>
          <p:nvPr>
            <p:ph type="title"/>
          </p:nvPr>
        </p:nvSpPr>
        <p:spPr>
          <a:xfrm>
            <a:off x="2231136" y="197776"/>
            <a:ext cx="7729728" cy="1188720"/>
          </a:xfrm>
        </p:spPr>
        <p:txBody>
          <a:bodyPr/>
          <a:lstStyle/>
          <a:p>
            <a:r>
              <a:rPr lang="en-US" dirty="0"/>
              <a:t>How ideas spread </a:t>
            </a:r>
          </a:p>
        </p:txBody>
      </p:sp>
      <p:sp>
        <p:nvSpPr>
          <p:cNvPr id="3" name="Content Placeholder 2">
            <a:extLst>
              <a:ext uri="{FF2B5EF4-FFF2-40B4-BE49-F238E27FC236}">
                <a16:creationId xmlns:a16="http://schemas.microsoft.com/office/drawing/2014/main" id="{152066AA-841B-410E-A43B-E6A66865F531}"/>
              </a:ext>
            </a:extLst>
          </p:cNvPr>
          <p:cNvSpPr>
            <a:spLocks noGrp="1"/>
          </p:cNvSpPr>
          <p:nvPr>
            <p:ph idx="1"/>
          </p:nvPr>
        </p:nvSpPr>
        <p:spPr>
          <a:xfrm>
            <a:off x="266331" y="1704513"/>
            <a:ext cx="11694852" cy="4955711"/>
          </a:xfrm>
        </p:spPr>
        <p:txBody>
          <a:bodyPr>
            <a:noAutofit/>
          </a:bodyPr>
          <a:lstStyle/>
          <a:p>
            <a:pPr marL="0" indent="0">
              <a:buNone/>
            </a:pPr>
            <a:endParaRPr lang="en-US" sz="2300" b="1" u="sng" dirty="0"/>
          </a:p>
          <a:p>
            <a:r>
              <a:rPr lang="en-US" sz="2300" dirty="0"/>
              <a:t>The idea for a revolution or uprising spread across the county like a bushfire.</a:t>
            </a:r>
          </a:p>
          <a:p>
            <a:r>
              <a:rPr lang="en-US" sz="2300" dirty="0"/>
              <a:t>The majority of the people who were frustrated took to the streets and called for other to join them</a:t>
            </a:r>
          </a:p>
          <a:p>
            <a:r>
              <a:rPr lang="en-US" sz="2300" dirty="0"/>
              <a:t>The people were contacted through the word of mouth and others through text messages or phone calls.</a:t>
            </a:r>
          </a:p>
          <a:p>
            <a:endParaRPr lang="en-US" sz="2300" dirty="0"/>
          </a:p>
          <a:p>
            <a:endParaRPr lang="en-US" sz="2300" dirty="0"/>
          </a:p>
        </p:txBody>
      </p:sp>
    </p:spTree>
    <p:extLst>
      <p:ext uri="{BB962C8B-B14F-4D97-AF65-F5344CB8AC3E}">
        <p14:creationId xmlns:p14="http://schemas.microsoft.com/office/powerpoint/2010/main" val="2397819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17C3-3528-4A94-9DBC-38164C0B2A55}"/>
              </a:ext>
            </a:extLst>
          </p:cNvPr>
          <p:cNvSpPr>
            <a:spLocks noGrp="1"/>
          </p:cNvSpPr>
          <p:nvPr>
            <p:ph type="title"/>
          </p:nvPr>
        </p:nvSpPr>
        <p:spPr>
          <a:xfrm>
            <a:off x="2275381" y="94680"/>
            <a:ext cx="7729728" cy="1188720"/>
          </a:xfrm>
        </p:spPr>
        <p:txBody>
          <a:bodyPr/>
          <a:lstStyle/>
          <a:p>
            <a:r>
              <a:rPr lang="en-US" dirty="0"/>
              <a:t>Organization philosophy</a:t>
            </a:r>
          </a:p>
        </p:txBody>
      </p:sp>
      <p:sp>
        <p:nvSpPr>
          <p:cNvPr id="3" name="Content Placeholder 2">
            <a:extLst>
              <a:ext uri="{FF2B5EF4-FFF2-40B4-BE49-F238E27FC236}">
                <a16:creationId xmlns:a16="http://schemas.microsoft.com/office/drawing/2014/main" id="{56851E91-1A02-48F3-88FA-EAE97B4304C1}"/>
              </a:ext>
            </a:extLst>
          </p:cNvPr>
          <p:cNvSpPr>
            <a:spLocks noGrp="1"/>
          </p:cNvSpPr>
          <p:nvPr>
            <p:ph idx="1"/>
          </p:nvPr>
        </p:nvSpPr>
        <p:spPr>
          <a:xfrm>
            <a:off x="5299968" y="1474838"/>
            <a:ext cx="6892031" cy="5383161"/>
          </a:xfrm>
        </p:spPr>
        <p:txBody>
          <a:bodyPr>
            <a:noAutofit/>
          </a:bodyPr>
          <a:lstStyle/>
          <a:p>
            <a:pPr marL="0" indent="0">
              <a:buNone/>
            </a:pPr>
            <a:endParaRPr lang="en-US" sz="2200" b="1" u="sng" dirty="0"/>
          </a:p>
          <a:p>
            <a:r>
              <a:rPr lang="en-US" sz="2200" dirty="0"/>
              <a:t>The people organized themselves in such a manner that was effective and led to the speedy ouster of the president</a:t>
            </a:r>
          </a:p>
          <a:p>
            <a:r>
              <a:rPr lang="en-US" sz="2200" dirty="0"/>
              <a:t>They filled the street both day and night in order to pressurize the president to get out</a:t>
            </a:r>
          </a:p>
          <a:p>
            <a:r>
              <a:rPr lang="en-US" sz="2200" dirty="0"/>
              <a:t>There were those that ensured that they did not break the protest by going out to look for food. This was done through supplying of food and water </a:t>
            </a:r>
            <a:r>
              <a:rPr lang="en-US" sz="2200" baseline="30000" dirty="0"/>
              <a:t>11</a:t>
            </a:r>
          </a:p>
          <a:p>
            <a:r>
              <a:rPr lang="en-US" sz="2200" dirty="0"/>
              <a:t>The word was spread out to every city and thus hundreds turned out throughout the country</a:t>
            </a:r>
          </a:p>
          <a:p>
            <a:endParaRPr lang="en-US" sz="2200" dirty="0"/>
          </a:p>
        </p:txBody>
      </p:sp>
      <p:pic>
        <p:nvPicPr>
          <p:cNvPr id="5" name="Picture 4"/>
          <p:cNvPicPr>
            <a:picLocks noChangeAspect="1"/>
          </p:cNvPicPr>
          <p:nvPr/>
        </p:nvPicPr>
        <p:blipFill>
          <a:blip r:embed="rId3"/>
          <a:stretch>
            <a:fillRect/>
          </a:stretch>
        </p:blipFill>
        <p:spPr>
          <a:xfrm>
            <a:off x="498765" y="2150534"/>
            <a:ext cx="4066568" cy="3152986"/>
          </a:xfrm>
          <a:prstGeom prst="rect">
            <a:avLst/>
          </a:prstGeom>
        </p:spPr>
      </p:pic>
      <p:sp>
        <p:nvSpPr>
          <p:cNvPr id="4" name="TextBox 3"/>
          <p:cNvSpPr txBox="1"/>
          <p:nvPr/>
        </p:nvSpPr>
        <p:spPr>
          <a:xfrm>
            <a:off x="498765" y="5802284"/>
            <a:ext cx="4555373" cy="646331"/>
          </a:xfrm>
          <a:prstGeom prst="rect">
            <a:avLst/>
          </a:prstGeom>
          <a:noFill/>
        </p:spPr>
        <p:txBody>
          <a:bodyPr wrap="square" rtlCol="0">
            <a:spAutoFit/>
          </a:bodyPr>
          <a:lstStyle/>
          <a:p>
            <a:r>
              <a:rPr lang="en-US" dirty="0"/>
              <a:t>Fig 4. The Egyptian flag that represented the hopes and dreams of the people of Egypt</a:t>
            </a:r>
          </a:p>
        </p:txBody>
      </p:sp>
    </p:spTree>
    <p:extLst>
      <p:ext uri="{BB962C8B-B14F-4D97-AF65-F5344CB8AC3E}">
        <p14:creationId xmlns:p14="http://schemas.microsoft.com/office/powerpoint/2010/main" val="3339346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People attracted to organization</a:t>
            </a:r>
          </a:p>
        </p:txBody>
      </p:sp>
      <p:sp>
        <p:nvSpPr>
          <p:cNvPr id="3" name="Content Placeholder 2"/>
          <p:cNvSpPr>
            <a:spLocks noGrp="1"/>
          </p:cNvSpPr>
          <p:nvPr>
            <p:ph idx="1"/>
          </p:nvPr>
        </p:nvSpPr>
        <p:spPr>
          <a:xfrm>
            <a:off x="1473200" y="2638044"/>
            <a:ext cx="8487664" cy="3864356"/>
          </a:xfrm>
        </p:spPr>
        <p:txBody>
          <a:bodyPr>
            <a:noAutofit/>
          </a:bodyPr>
          <a:lstStyle/>
          <a:p>
            <a:r>
              <a:rPr lang="en-US" sz="2300" dirty="0"/>
              <a:t>The revolution saw a number of people joining it due to the attractiveness that it provided to them</a:t>
            </a:r>
          </a:p>
          <a:p>
            <a:r>
              <a:rPr lang="en-US" sz="2300" dirty="0"/>
              <a:t> The first category of people were the members of the public who had fed up completely with the dictatorial rule of Hosni Mubarak.</a:t>
            </a:r>
          </a:p>
          <a:p>
            <a:r>
              <a:rPr lang="en-US" sz="2300" dirty="0"/>
              <a:t>The Muslim brotherhood were also attracted to the organization of the revolution as they saw it as an opportunity to revive the issue of Islamism.</a:t>
            </a:r>
          </a:p>
          <a:p>
            <a:r>
              <a:rPr lang="en-US" sz="2300" dirty="0"/>
              <a:t>The political elite who were against the rule of Mubarak also joined in pressurizing him to quit power.</a:t>
            </a:r>
          </a:p>
          <a:p>
            <a:endParaRPr lang="en-US" sz="2300" dirty="0"/>
          </a:p>
        </p:txBody>
      </p:sp>
    </p:spTree>
    <p:extLst>
      <p:ext uri="{BB962C8B-B14F-4D97-AF65-F5344CB8AC3E}">
        <p14:creationId xmlns:p14="http://schemas.microsoft.com/office/powerpoint/2010/main" val="2644083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17C3-3528-4A94-9DBC-38164C0B2A55}"/>
              </a:ext>
            </a:extLst>
          </p:cNvPr>
          <p:cNvSpPr>
            <a:spLocks noGrp="1"/>
          </p:cNvSpPr>
          <p:nvPr>
            <p:ph type="title"/>
          </p:nvPr>
        </p:nvSpPr>
        <p:spPr>
          <a:xfrm>
            <a:off x="2275381" y="94680"/>
            <a:ext cx="7729728" cy="1188720"/>
          </a:xfrm>
        </p:spPr>
        <p:txBody>
          <a:bodyPr/>
          <a:lstStyle/>
          <a:p>
            <a:r>
              <a:rPr lang="en-US" dirty="0"/>
              <a:t>Timeline 2011</a:t>
            </a:r>
          </a:p>
        </p:txBody>
      </p:sp>
      <p:sp>
        <p:nvSpPr>
          <p:cNvPr id="3" name="Content Placeholder 2">
            <a:extLst>
              <a:ext uri="{FF2B5EF4-FFF2-40B4-BE49-F238E27FC236}">
                <a16:creationId xmlns:a16="http://schemas.microsoft.com/office/drawing/2014/main" id="{56851E91-1A02-48F3-88FA-EAE97B4304C1}"/>
              </a:ext>
            </a:extLst>
          </p:cNvPr>
          <p:cNvSpPr>
            <a:spLocks noGrp="1"/>
          </p:cNvSpPr>
          <p:nvPr>
            <p:ph idx="1"/>
          </p:nvPr>
        </p:nvSpPr>
        <p:spPr>
          <a:xfrm>
            <a:off x="292610" y="1445579"/>
            <a:ext cx="8202997" cy="5122606"/>
          </a:xfrm>
        </p:spPr>
        <p:txBody>
          <a:bodyPr>
            <a:noAutofit/>
          </a:bodyPr>
          <a:lstStyle/>
          <a:p>
            <a:pPr marL="0" indent="0">
              <a:buNone/>
            </a:pPr>
            <a:r>
              <a:rPr lang="en-US" sz="2000" b="1" u="sng" dirty="0"/>
              <a:t>Key events</a:t>
            </a:r>
          </a:p>
          <a:p>
            <a:r>
              <a:rPr lang="en-US" sz="2000" dirty="0"/>
              <a:t>The year marked the start of the revolution</a:t>
            </a:r>
          </a:p>
          <a:p>
            <a:r>
              <a:rPr lang="en-US" sz="2000" dirty="0"/>
              <a:t>On 25</a:t>
            </a:r>
            <a:r>
              <a:rPr lang="en-US" sz="2000" baseline="30000" dirty="0"/>
              <a:t>th</a:t>
            </a:r>
            <a:r>
              <a:rPr lang="en-US" sz="2000" dirty="0"/>
              <a:t> January, hundreds of thousand of people poured out to the streets in protest against the government of Hosni Mubarak</a:t>
            </a:r>
          </a:p>
          <a:p>
            <a:r>
              <a:rPr lang="en-US" sz="2000" dirty="0"/>
              <a:t>Riots ensued as protesters battled out with police officers who attempted to disband the protests</a:t>
            </a:r>
          </a:p>
          <a:p>
            <a:r>
              <a:rPr lang="en-US" sz="2000" dirty="0"/>
              <a:t>The protest escalate to millions on 1st February as Mubarak continued to hold onto power. </a:t>
            </a:r>
            <a:r>
              <a:rPr lang="en-US" sz="2000" baseline="30000" dirty="0"/>
              <a:t>5</a:t>
            </a:r>
          </a:p>
          <a:p>
            <a:r>
              <a:rPr lang="en-US" sz="2000" dirty="0"/>
              <a:t>A significant number of people lost their lives as  result of the shooting done by the law enforcers</a:t>
            </a:r>
          </a:p>
          <a:p>
            <a:r>
              <a:rPr lang="en-US" sz="2000" dirty="0"/>
              <a:t>On 11</a:t>
            </a:r>
            <a:r>
              <a:rPr lang="en-US" sz="2000" baseline="30000" dirty="0"/>
              <a:t>th</a:t>
            </a:r>
            <a:r>
              <a:rPr lang="en-US" sz="2000" dirty="0"/>
              <a:t> February Mubarak vacated office and fled. The supreme council took over the reigns of power</a:t>
            </a:r>
          </a:p>
        </p:txBody>
      </p:sp>
      <p:pic>
        <p:nvPicPr>
          <p:cNvPr id="5" name="Picture 4"/>
          <p:cNvPicPr>
            <a:picLocks noChangeAspect="1"/>
          </p:cNvPicPr>
          <p:nvPr/>
        </p:nvPicPr>
        <p:blipFill>
          <a:blip r:embed="rId3"/>
          <a:stretch>
            <a:fillRect/>
          </a:stretch>
        </p:blipFill>
        <p:spPr>
          <a:xfrm>
            <a:off x="8678488" y="1953985"/>
            <a:ext cx="3241963" cy="2850772"/>
          </a:xfrm>
          <a:prstGeom prst="rect">
            <a:avLst/>
          </a:prstGeom>
        </p:spPr>
      </p:pic>
      <p:sp>
        <p:nvSpPr>
          <p:cNvPr id="6" name="TextBox 5"/>
          <p:cNvSpPr txBox="1"/>
          <p:nvPr/>
        </p:nvSpPr>
        <p:spPr>
          <a:xfrm>
            <a:off x="8813955" y="5214236"/>
            <a:ext cx="3241963" cy="923330"/>
          </a:xfrm>
          <a:prstGeom prst="rect">
            <a:avLst/>
          </a:prstGeom>
          <a:noFill/>
        </p:spPr>
        <p:txBody>
          <a:bodyPr wrap="square" rtlCol="0">
            <a:spAutoFit/>
          </a:bodyPr>
          <a:lstStyle/>
          <a:p>
            <a:r>
              <a:rPr lang="en-US" dirty="0"/>
              <a:t>Fig 5. hundreds of thousand of protestors on the streets in a bid to force Mubarak out.</a:t>
            </a:r>
          </a:p>
        </p:txBody>
      </p:sp>
    </p:spTree>
    <p:extLst>
      <p:ext uri="{BB962C8B-B14F-4D97-AF65-F5344CB8AC3E}">
        <p14:creationId xmlns:p14="http://schemas.microsoft.com/office/powerpoint/2010/main" val="1389615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34D90-AD03-44D1-A615-1C10C9AE5FAC}"/>
              </a:ext>
            </a:extLst>
          </p:cNvPr>
          <p:cNvSpPr>
            <a:spLocks noGrp="1"/>
          </p:cNvSpPr>
          <p:nvPr>
            <p:ph type="title"/>
          </p:nvPr>
        </p:nvSpPr>
        <p:spPr>
          <a:xfrm>
            <a:off x="2231136" y="234590"/>
            <a:ext cx="7729728" cy="1188720"/>
          </a:xfrm>
        </p:spPr>
        <p:txBody>
          <a:bodyPr/>
          <a:lstStyle/>
          <a:p>
            <a:r>
              <a:rPr lang="en-US" dirty="0"/>
              <a:t>Timeline 2012</a:t>
            </a:r>
          </a:p>
        </p:txBody>
      </p:sp>
      <p:sp>
        <p:nvSpPr>
          <p:cNvPr id="3" name="Content Placeholder 2">
            <a:extLst>
              <a:ext uri="{FF2B5EF4-FFF2-40B4-BE49-F238E27FC236}">
                <a16:creationId xmlns:a16="http://schemas.microsoft.com/office/drawing/2014/main" id="{59393804-A02B-4120-865D-D9457591F1B9}"/>
              </a:ext>
            </a:extLst>
          </p:cNvPr>
          <p:cNvSpPr>
            <a:spLocks noGrp="1"/>
          </p:cNvSpPr>
          <p:nvPr>
            <p:ph idx="1"/>
          </p:nvPr>
        </p:nvSpPr>
        <p:spPr>
          <a:xfrm>
            <a:off x="873547" y="1687102"/>
            <a:ext cx="9798517" cy="4519284"/>
          </a:xfrm>
        </p:spPr>
        <p:txBody>
          <a:bodyPr>
            <a:noAutofit/>
          </a:bodyPr>
          <a:lstStyle/>
          <a:p>
            <a:pPr marL="0" indent="0">
              <a:buNone/>
            </a:pPr>
            <a:r>
              <a:rPr lang="en-US" sz="2200" b="1" u="sng" dirty="0"/>
              <a:t>Key Events</a:t>
            </a:r>
          </a:p>
          <a:p>
            <a:r>
              <a:rPr lang="en-US" sz="2200" dirty="0"/>
              <a:t>The protest still continued in 2012 as they were those that were dissatisfied with the military having power</a:t>
            </a:r>
          </a:p>
          <a:p>
            <a:r>
              <a:rPr lang="en-US" sz="2200" dirty="0"/>
              <a:t>the period up to 15</a:t>
            </a:r>
            <a:r>
              <a:rPr lang="en-US" sz="2200" baseline="30000" dirty="0"/>
              <a:t>th</a:t>
            </a:r>
            <a:r>
              <a:rPr lang="en-US" sz="2200" dirty="0"/>
              <a:t> Feb. 2012 saw the Muslim brotherhood win nearly half the seats in the first post Mubarak election.</a:t>
            </a:r>
          </a:p>
          <a:p>
            <a:r>
              <a:rPr lang="en-US" sz="2200" dirty="0"/>
              <a:t>On June 18</a:t>
            </a:r>
            <a:r>
              <a:rPr lang="en-US" sz="2200" baseline="30000" dirty="0"/>
              <a:t>th</a:t>
            </a:r>
            <a:r>
              <a:rPr lang="en-US" sz="2200" dirty="0"/>
              <a:t> 2012, the Muslim brotherhood candidate was elected winner of the election and took office on June 30</a:t>
            </a:r>
            <a:r>
              <a:rPr lang="en-US" sz="2200" baseline="30000" dirty="0"/>
              <a:t>th</a:t>
            </a:r>
            <a:endParaRPr lang="en-US" sz="2200" dirty="0"/>
          </a:p>
          <a:p>
            <a:r>
              <a:rPr lang="en-US" sz="2200" dirty="0"/>
              <a:t>Morsi declared unilaterally powers that gave his decision immunity form judicial review</a:t>
            </a:r>
          </a:p>
          <a:p>
            <a:r>
              <a:rPr lang="en-US" sz="2200" dirty="0"/>
              <a:t>A constitution hurriedly prepared by the islamist is passed in December amid protest from other groups</a:t>
            </a:r>
          </a:p>
        </p:txBody>
      </p:sp>
    </p:spTree>
    <p:extLst>
      <p:ext uri="{BB962C8B-B14F-4D97-AF65-F5344CB8AC3E}">
        <p14:creationId xmlns:p14="http://schemas.microsoft.com/office/powerpoint/2010/main" val="3357795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DBDD5-2CF9-4D6E-8DC2-BC521DA63E23}"/>
              </a:ext>
            </a:extLst>
          </p:cNvPr>
          <p:cNvSpPr>
            <a:spLocks noGrp="1"/>
          </p:cNvSpPr>
          <p:nvPr>
            <p:ph type="title"/>
          </p:nvPr>
        </p:nvSpPr>
        <p:spPr>
          <a:xfrm>
            <a:off x="2122981" y="355092"/>
            <a:ext cx="7729728" cy="1188720"/>
          </a:xfrm>
        </p:spPr>
        <p:txBody>
          <a:bodyPr/>
          <a:lstStyle/>
          <a:p>
            <a:r>
              <a:rPr lang="en-US" dirty="0"/>
              <a:t>Timeline 2013</a:t>
            </a:r>
          </a:p>
        </p:txBody>
      </p:sp>
      <p:sp>
        <p:nvSpPr>
          <p:cNvPr id="3" name="Content Placeholder 2">
            <a:extLst>
              <a:ext uri="{FF2B5EF4-FFF2-40B4-BE49-F238E27FC236}">
                <a16:creationId xmlns:a16="http://schemas.microsoft.com/office/drawing/2014/main" id="{BD5EEE21-5BA7-4766-94E1-B29E139DA554}"/>
              </a:ext>
            </a:extLst>
          </p:cNvPr>
          <p:cNvSpPr>
            <a:spLocks noGrp="1"/>
          </p:cNvSpPr>
          <p:nvPr>
            <p:ph idx="1"/>
          </p:nvPr>
        </p:nvSpPr>
        <p:spPr>
          <a:xfrm>
            <a:off x="177553" y="1908255"/>
            <a:ext cx="10628992" cy="4594653"/>
          </a:xfrm>
        </p:spPr>
        <p:txBody>
          <a:bodyPr>
            <a:normAutofit/>
          </a:bodyPr>
          <a:lstStyle/>
          <a:p>
            <a:pPr marL="0" indent="0">
              <a:buNone/>
            </a:pPr>
            <a:r>
              <a:rPr lang="en-US" sz="2300" b="1" u="sng" dirty="0"/>
              <a:t>Key Events</a:t>
            </a:r>
            <a:endParaRPr lang="en-US" sz="2300" dirty="0"/>
          </a:p>
          <a:p>
            <a:r>
              <a:rPr lang="en-US" sz="2300" dirty="0"/>
              <a:t>The year began with the country rejecting monetary aid to rescue the economy. This resulted in fuel and electricity shortages, slumping economy and stock discontent</a:t>
            </a:r>
          </a:p>
          <a:p>
            <a:r>
              <a:rPr lang="en-US" sz="2300" dirty="0"/>
              <a:t>Millions of Egyptians began demonstrating against morsi on June 30</a:t>
            </a:r>
            <a:r>
              <a:rPr lang="en-US" sz="2300" baseline="30000" dirty="0"/>
              <a:t>th</a:t>
            </a:r>
            <a:r>
              <a:rPr lang="en-US" sz="2300" dirty="0"/>
              <a:t> as a result of the economic issues</a:t>
            </a:r>
          </a:p>
          <a:p>
            <a:r>
              <a:rPr lang="en-US" sz="2300" dirty="0"/>
              <a:t>Morsi was overthrown on July 3</a:t>
            </a:r>
            <a:r>
              <a:rPr lang="en-US" sz="2300" baseline="30000" dirty="0"/>
              <a:t>rd</a:t>
            </a:r>
            <a:r>
              <a:rPr lang="en-US" sz="2300" dirty="0"/>
              <a:t> with the constitutional court chief appointed as interim president. </a:t>
            </a:r>
            <a:r>
              <a:rPr lang="en-US" sz="2300" baseline="30000" dirty="0"/>
              <a:t>6</a:t>
            </a:r>
          </a:p>
          <a:p>
            <a:r>
              <a:rPr lang="en-US" sz="2300" dirty="0"/>
              <a:t>There were a number of protest by Islamist who were against the removal of Morsi</a:t>
            </a:r>
          </a:p>
          <a:p>
            <a:r>
              <a:rPr lang="en-US" sz="2300" dirty="0"/>
              <a:t>The Muslim  brotherhood is banned in September and subsequently declared a terrorist organization</a:t>
            </a:r>
          </a:p>
        </p:txBody>
      </p:sp>
    </p:spTree>
    <p:extLst>
      <p:ext uri="{BB962C8B-B14F-4D97-AF65-F5344CB8AC3E}">
        <p14:creationId xmlns:p14="http://schemas.microsoft.com/office/powerpoint/2010/main" val="1774086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609092"/>
            <a:ext cx="7729728" cy="1188720"/>
          </a:xfrm>
        </p:spPr>
        <p:txBody>
          <a:bodyPr/>
          <a:lstStyle/>
          <a:p>
            <a:r>
              <a:rPr lang="en-US" dirty="0"/>
              <a:t>Timeline 2014</a:t>
            </a:r>
          </a:p>
        </p:txBody>
      </p:sp>
      <p:sp>
        <p:nvSpPr>
          <p:cNvPr id="3" name="Content Placeholder 2"/>
          <p:cNvSpPr>
            <a:spLocks noGrp="1"/>
          </p:cNvSpPr>
          <p:nvPr>
            <p:ph idx="1"/>
          </p:nvPr>
        </p:nvSpPr>
        <p:spPr>
          <a:xfrm>
            <a:off x="1014153" y="2336523"/>
            <a:ext cx="8946711" cy="3912385"/>
          </a:xfrm>
        </p:spPr>
        <p:txBody>
          <a:bodyPr>
            <a:noAutofit/>
          </a:bodyPr>
          <a:lstStyle/>
          <a:p>
            <a:r>
              <a:rPr lang="en-US" sz="2400" b="1" dirty="0"/>
              <a:t>Key Events</a:t>
            </a:r>
          </a:p>
          <a:p>
            <a:r>
              <a:rPr lang="en-US" sz="2400" dirty="0"/>
              <a:t>In January 2014,the Egyptians voted in a referendum in favor of amendment to the laws passed by the Muslim brotherhood.</a:t>
            </a:r>
          </a:p>
          <a:p>
            <a:r>
              <a:rPr lang="en-US" sz="2400" dirty="0"/>
              <a:t>The Muslim brotherhood spiritual leader was sentenced to death in April a decision which attracted international outcry</a:t>
            </a:r>
          </a:p>
          <a:p>
            <a:r>
              <a:rPr lang="en-US" sz="2400" dirty="0"/>
              <a:t>On may 26th, the Egyptians voted in a presidential election that saw Abdel Sisi elected as the president.,</a:t>
            </a:r>
          </a:p>
          <a:p>
            <a:r>
              <a:rPr lang="en-US" sz="2400" dirty="0"/>
              <a:t>The year ended with a judge dismissing part of murder charges of Mubarak</a:t>
            </a:r>
          </a:p>
        </p:txBody>
      </p:sp>
    </p:spTree>
    <p:extLst>
      <p:ext uri="{BB962C8B-B14F-4D97-AF65-F5344CB8AC3E}">
        <p14:creationId xmlns:p14="http://schemas.microsoft.com/office/powerpoint/2010/main" val="109007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399427"/>
            <a:ext cx="7729728" cy="1188720"/>
          </a:xfrm>
        </p:spPr>
        <p:txBody>
          <a:bodyPr/>
          <a:lstStyle/>
          <a:p>
            <a:r>
              <a:rPr lang="en-US" dirty="0"/>
              <a:t>Egypt econometric analysis</a:t>
            </a:r>
          </a:p>
        </p:txBody>
      </p:sp>
      <p:sp>
        <p:nvSpPr>
          <p:cNvPr id="3" name="Content Placeholder 2"/>
          <p:cNvSpPr>
            <a:spLocks noGrp="1"/>
          </p:cNvSpPr>
          <p:nvPr>
            <p:ph idx="1"/>
          </p:nvPr>
        </p:nvSpPr>
        <p:spPr>
          <a:xfrm>
            <a:off x="465513" y="2106031"/>
            <a:ext cx="9495351" cy="2632224"/>
          </a:xfrm>
        </p:spPr>
        <p:txBody>
          <a:bodyPr>
            <a:normAutofit/>
          </a:bodyPr>
          <a:lstStyle/>
          <a:p>
            <a:r>
              <a:rPr lang="en-US" u="sng" dirty="0"/>
              <a:t>Source: </a:t>
            </a:r>
            <a:r>
              <a:rPr lang="en-US" u="sng" dirty="0" err="1"/>
              <a:t>Korotayev</a:t>
            </a:r>
            <a:r>
              <a:rPr lang="en-US" u="sng" dirty="0"/>
              <a:t>, A., </a:t>
            </a:r>
            <a:r>
              <a:rPr lang="en-US" u="sng" dirty="0" err="1"/>
              <a:t>Issaev</a:t>
            </a:r>
            <a:r>
              <a:rPr lang="en-US" u="sng" dirty="0"/>
              <a:t>, L., &amp; </a:t>
            </a:r>
            <a:r>
              <a:rPr lang="en-US" u="sng" dirty="0" err="1"/>
              <a:t>Shishkina</a:t>
            </a:r>
            <a:r>
              <a:rPr lang="en-US" u="sng" dirty="0"/>
              <a:t>, A. (2016). Egyptian coup of 2013: an ‘</a:t>
            </a:r>
            <a:r>
              <a:rPr lang="en-US" u="sng" dirty="0" err="1"/>
              <a:t>econometric’analysis</a:t>
            </a:r>
            <a:r>
              <a:rPr lang="en-US" u="sng" dirty="0"/>
              <a:t>. The Journal of North African Studies, 21(3), 341-356.</a:t>
            </a:r>
          </a:p>
          <a:p>
            <a:r>
              <a:rPr lang="en-US" dirty="0"/>
              <a:t>The Egyptian coup of 2013 was an act that resulted in the slumping of the economy. This affected countries that conducted trade with Egypt as some of them saw an opportunity to benefit from the crisis. The Arab countries pitted against each other as they sought to position themselves as trade options incase Egypt does not recover. </a:t>
            </a:r>
            <a:r>
              <a:rPr lang="en-US" baseline="30000" dirty="0"/>
              <a:t>7</a:t>
            </a:r>
          </a:p>
          <a:p>
            <a:endParaRPr lang="en-US" dirty="0"/>
          </a:p>
        </p:txBody>
      </p:sp>
      <p:graphicFrame>
        <p:nvGraphicFramePr>
          <p:cNvPr id="4" name="Table 4">
            <a:extLst>
              <a:ext uri="{FF2B5EF4-FFF2-40B4-BE49-F238E27FC236}">
                <a16:creationId xmlns:a16="http://schemas.microsoft.com/office/drawing/2014/main" id="{C99174A8-1BD1-452D-8E15-0B3A1E251F99}"/>
              </a:ext>
            </a:extLst>
          </p:cNvPr>
          <p:cNvGraphicFramePr>
            <a:graphicFrameLocks noGrp="1"/>
          </p:cNvGraphicFramePr>
          <p:nvPr>
            <p:extLst>
              <p:ext uri="{D42A27DB-BD31-4B8C-83A1-F6EECF244321}">
                <p14:modId xmlns:p14="http://schemas.microsoft.com/office/powerpoint/2010/main" val="2361883976"/>
              </p:ext>
            </p:extLst>
          </p:nvPr>
        </p:nvGraphicFramePr>
        <p:xfrm>
          <a:off x="665017" y="5021124"/>
          <a:ext cx="11286156" cy="1293641"/>
        </p:xfrm>
        <a:graphic>
          <a:graphicData uri="http://schemas.openxmlformats.org/drawingml/2006/table">
            <a:tbl>
              <a:tblPr firstRow="1" bandRow="1">
                <a:tableStyleId>{284E427A-3D55-4303-BF80-6455036E1DE7}</a:tableStyleId>
              </a:tblPr>
              <a:tblGrid>
                <a:gridCol w="2821539">
                  <a:extLst>
                    <a:ext uri="{9D8B030D-6E8A-4147-A177-3AD203B41FA5}">
                      <a16:colId xmlns:a16="http://schemas.microsoft.com/office/drawing/2014/main" val="1050210575"/>
                    </a:ext>
                  </a:extLst>
                </a:gridCol>
                <a:gridCol w="2821539">
                  <a:extLst>
                    <a:ext uri="{9D8B030D-6E8A-4147-A177-3AD203B41FA5}">
                      <a16:colId xmlns:a16="http://schemas.microsoft.com/office/drawing/2014/main" val="1036673690"/>
                    </a:ext>
                  </a:extLst>
                </a:gridCol>
                <a:gridCol w="2821539">
                  <a:extLst>
                    <a:ext uri="{9D8B030D-6E8A-4147-A177-3AD203B41FA5}">
                      <a16:colId xmlns:a16="http://schemas.microsoft.com/office/drawing/2014/main" val="2634631474"/>
                    </a:ext>
                  </a:extLst>
                </a:gridCol>
                <a:gridCol w="2821539">
                  <a:extLst>
                    <a:ext uri="{9D8B030D-6E8A-4147-A177-3AD203B41FA5}">
                      <a16:colId xmlns:a16="http://schemas.microsoft.com/office/drawing/2014/main" val="1688101300"/>
                    </a:ext>
                  </a:extLst>
                </a:gridCol>
              </a:tblGrid>
              <a:tr h="673911">
                <a:tc>
                  <a:txBody>
                    <a:bodyPr/>
                    <a:lstStyle/>
                    <a:p>
                      <a:pPr algn="ctr"/>
                      <a:r>
                        <a:rPr lang="en-US" sz="1500" b="0" dirty="0">
                          <a:solidFill>
                            <a:schemeClr val="bg1"/>
                          </a:solidFill>
                        </a:rPr>
                        <a:t>1. Who wrote this?</a:t>
                      </a:r>
                    </a:p>
                  </a:txBody>
                  <a:tcPr/>
                </a:tc>
                <a:tc>
                  <a:txBody>
                    <a:bodyPr/>
                    <a:lstStyle/>
                    <a:p>
                      <a:pPr algn="ctr"/>
                      <a:r>
                        <a:rPr lang="en-US" sz="1500" b="0" dirty="0">
                          <a:solidFill>
                            <a:schemeClr val="bg1"/>
                          </a:solidFill>
                        </a:rPr>
                        <a:t>2. Who is the audience?</a:t>
                      </a:r>
                    </a:p>
                  </a:txBody>
                  <a:tcPr/>
                </a:tc>
                <a:tc>
                  <a:txBody>
                    <a:bodyPr/>
                    <a:lstStyle/>
                    <a:p>
                      <a:r>
                        <a:rPr lang="en-US" sz="1500" b="0" dirty="0">
                          <a:solidFill>
                            <a:schemeClr val="bg1"/>
                          </a:solidFill>
                        </a:rPr>
                        <a:t>3. </a:t>
                      </a:r>
                      <a:r>
                        <a:rPr lang="en-US" sz="1500" b="0" kern="1200" dirty="0">
                          <a:solidFill>
                            <a:schemeClr val="bg1"/>
                          </a:solidFill>
                          <a:effectLst/>
                          <a:latin typeface="+mn-lt"/>
                          <a:ea typeface="+mn-ea"/>
                          <a:cs typeface="+mn-cs"/>
                        </a:rPr>
                        <a:t>When was this source written? What was happening at that time? </a:t>
                      </a:r>
                      <a:endParaRPr lang="en-US" sz="1500" b="0" dirty="0">
                        <a:solidFill>
                          <a:schemeClr val="bg1"/>
                        </a:solidFill>
                      </a:endParaRPr>
                    </a:p>
                  </a:txBody>
                  <a:tcPr/>
                </a:tc>
                <a:tc>
                  <a:txBody>
                    <a:bodyPr/>
                    <a:lstStyle/>
                    <a:p>
                      <a:r>
                        <a:rPr lang="en-US" sz="1500" b="0" kern="1200" dirty="0">
                          <a:solidFill>
                            <a:schemeClr val="lt1"/>
                          </a:solidFill>
                          <a:effectLst/>
                          <a:latin typeface="+mn-lt"/>
                          <a:ea typeface="+mn-ea"/>
                          <a:cs typeface="+mn-cs"/>
                        </a:rPr>
                        <a:t>4. Why was this source written? </a:t>
                      </a:r>
                      <a:endParaRPr lang="en-US" sz="1500" b="0" dirty="0"/>
                    </a:p>
                  </a:txBody>
                  <a:tcPr/>
                </a:tc>
                <a:extLst>
                  <a:ext uri="{0D108BD9-81ED-4DB2-BD59-A6C34878D82A}">
                    <a16:rowId xmlns:a16="http://schemas.microsoft.com/office/drawing/2014/main" val="2750423701"/>
                  </a:ext>
                </a:extLst>
              </a:tr>
              <a:tr h="619730">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rPr>
                        <a:t>5. </a:t>
                      </a:r>
                      <a:r>
                        <a:rPr lang="en-US" sz="1500" b="0" kern="1200" dirty="0">
                          <a:solidFill>
                            <a:schemeClr val="bg1"/>
                          </a:solidFill>
                          <a:effectLst/>
                          <a:latin typeface="+mn-lt"/>
                          <a:ea typeface="+mn-ea"/>
                          <a:cs typeface="+mn-cs"/>
                        </a:rPr>
                        <a:t>Based on the document, what problems existed at the time?</a:t>
                      </a:r>
                    </a:p>
                    <a:p>
                      <a:endParaRPr lang="en-US" sz="1500" b="0" dirty="0">
                        <a:solidFill>
                          <a:schemeClr val="bg1"/>
                        </a:solidFill>
                      </a:endParaRPr>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94559963"/>
                  </a:ext>
                </a:extLst>
              </a:tr>
            </a:tbl>
          </a:graphicData>
        </a:graphic>
      </p:graphicFrame>
    </p:spTree>
    <p:extLst>
      <p:ext uri="{BB962C8B-B14F-4D97-AF65-F5344CB8AC3E}">
        <p14:creationId xmlns:p14="http://schemas.microsoft.com/office/powerpoint/2010/main" val="2985896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B39B7-976C-4B88-A197-F62B3246555E}"/>
              </a:ext>
            </a:extLst>
          </p:cNvPr>
          <p:cNvSpPr>
            <a:spLocks noGrp="1"/>
          </p:cNvSpPr>
          <p:nvPr>
            <p:ph type="title"/>
          </p:nvPr>
        </p:nvSpPr>
        <p:spPr>
          <a:xfrm>
            <a:off x="2231136" y="272234"/>
            <a:ext cx="7729728" cy="1188720"/>
          </a:xfrm>
        </p:spPr>
        <p:txBody>
          <a:bodyPr/>
          <a:lstStyle/>
          <a:p>
            <a:r>
              <a:rPr lang="en-US" dirty="0"/>
              <a:t>Constitutional decree by morsi</a:t>
            </a:r>
          </a:p>
        </p:txBody>
      </p:sp>
      <p:sp>
        <p:nvSpPr>
          <p:cNvPr id="3" name="Content Placeholder 2">
            <a:extLst>
              <a:ext uri="{FF2B5EF4-FFF2-40B4-BE49-F238E27FC236}">
                <a16:creationId xmlns:a16="http://schemas.microsoft.com/office/drawing/2014/main" id="{49CD24B2-C4DE-4A76-BC05-88B8E0CDB3A0}"/>
              </a:ext>
            </a:extLst>
          </p:cNvPr>
          <p:cNvSpPr>
            <a:spLocks noGrp="1"/>
          </p:cNvSpPr>
          <p:nvPr>
            <p:ph idx="1"/>
          </p:nvPr>
        </p:nvSpPr>
        <p:spPr>
          <a:xfrm>
            <a:off x="259874" y="1460954"/>
            <a:ext cx="11026067" cy="2163395"/>
          </a:xfrm>
        </p:spPr>
        <p:txBody>
          <a:bodyPr>
            <a:noAutofit/>
          </a:bodyPr>
          <a:lstStyle/>
          <a:p>
            <a:pPr marL="0" indent="0">
              <a:buNone/>
            </a:pPr>
            <a:r>
              <a:rPr lang="en-US" sz="2100" b="1" u="sng" dirty="0"/>
              <a:t>Source: New York Times, The </a:t>
            </a:r>
            <a:r>
              <a:rPr lang="en-US" sz="2100" b="1" u="sng" dirty="0" err="1"/>
              <a:t>lede</a:t>
            </a:r>
            <a:r>
              <a:rPr lang="en-US" sz="2100" b="1" u="sng" dirty="0"/>
              <a:t>, latest update on Egypt's political crisis</a:t>
            </a:r>
          </a:p>
          <a:p>
            <a:r>
              <a:rPr lang="en-US" sz="2100" dirty="0"/>
              <a:t>The constitutional decree by Morsi has served to create discontent among the people and other high ranking officials. This is an act that is set to return the country to dictatorial rule that was the basis for the crisis that occurred. The reaction of the people suggest that they do not wish to experience the same things they did and thus the protests are justified. </a:t>
            </a:r>
            <a:r>
              <a:rPr lang="en-US" sz="2100" baseline="30000" dirty="0"/>
              <a:t>8</a:t>
            </a:r>
          </a:p>
        </p:txBody>
      </p:sp>
      <p:graphicFrame>
        <p:nvGraphicFramePr>
          <p:cNvPr id="4" name="Table 4">
            <a:extLst>
              <a:ext uri="{FF2B5EF4-FFF2-40B4-BE49-F238E27FC236}">
                <a16:creationId xmlns:a16="http://schemas.microsoft.com/office/drawing/2014/main" id="{C99174A8-1BD1-452D-8E15-0B3A1E251F99}"/>
              </a:ext>
            </a:extLst>
          </p:cNvPr>
          <p:cNvGraphicFramePr>
            <a:graphicFrameLocks noGrp="1"/>
          </p:cNvGraphicFramePr>
          <p:nvPr>
            <p:extLst>
              <p:ext uri="{D42A27DB-BD31-4B8C-83A1-F6EECF244321}">
                <p14:modId xmlns:p14="http://schemas.microsoft.com/office/powerpoint/2010/main" val="2239406285"/>
              </p:ext>
            </p:extLst>
          </p:nvPr>
        </p:nvGraphicFramePr>
        <p:xfrm>
          <a:off x="186431" y="3781887"/>
          <a:ext cx="11748116" cy="2965141"/>
        </p:xfrm>
        <a:graphic>
          <a:graphicData uri="http://schemas.openxmlformats.org/drawingml/2006/table">
            <a:tbl>
              <a:tblPr firstRow="1" bandRow="1">
                <a:tableStyleId>{284E427A-3D55-4303-BF80-6455036E1DE7}</a:tableStyleId>
              </a:tblPr>
              <a:tblGrid>
                <a:gridCol w="2937029">
                  <a:extLst>
                    <a:ext uri="{9D8B030D-6E8A-4147-A177-3AD203B41FA5}">
                      <a16:colId xmlns:a16="http://schemas.microsoft.com/office/drawing/2014/main" val="1050210575"/>
                    </a:ext>
                  </a:extLst>
                </a:gridCol>
                <a:gridCol w="2937029">
                  <a:extLst>
                    <a:ext uri="{9D8B030D-6E8A-4147-A177-3AD203B41FA5}">
                      <a16:colId xmlns:a16="http://schemas.microsoft.com/office/drawing/2014/main" val="1036673690"/>
                    </a:ext>
                  </a:extLst>
                </a:gridCol>
                <a:gridCol w="2937029">
                  <a:extLst>
                    <a:ext uri="{9D8B030D-6E8A-4147-A177-3AD203B41FA5}">
                      <a16:colId xmlns:a16="http://schemas.microsoft.com/office/drawing/2014/main" val="2634631474"/>
                    </a:ext>
                  </a:extLst>
                </a:gridCol>
                <a:gridCol w="2937029">
                  <a:extLst>
                    <a:ext uri="{9D8B030D-6E8A-4147-A177-3AD203B41FA5}">
                      <a16:colId xmlns:a16="http://schemas.microsoft.com/office/drawing/2014/main" val="1688101300"/>
                    </a:ext>
                  </a:extLst>
                </a:gridCol>
              </a:tblGrid>
              <a:tr h="1544664">
                <a:tc>
                  <a:txBody>
                    <a:bodyPr/>
                    <a:lstStyle/>
                    <a:p>
                      <a:pPr algn="ctr"/>
                      <a:r>
                        <a:rPr lang="en-US" sz="1500" b="0" dirty="0">
                          <a:solidFill>
                            <a:schemeClr val="bg1"/>
                          </a:solidFill>
                        </a:rPr>
                        <a:t>1. Who wrote this?</a:t>
                      </a:r>
                    </a:p>
                  </a:txBody>
                  <a:tcPr/>
                </a:tc>
                <a:tc>
                  <a:txBody>
                    <a:bodyPr/>
                    <a:lstStyle/>
                    <a:p>
                      <a:pPr algn="ctr"/>
                      <a:r>
                        <a:rPr lang="en-US" sz="1500" b="0" dirty="0">
                          <a:solidFill>
                            <a:schemeClr val="bg1"/>
                          </a:solidFill>
                        </a:rPr>
                        <a:t>2. Who is the audience?</a:t>
                      </a:r>
                    </a:p>
                  </a:txBody>
                  <a:tcPr/>
                </a:tc>
                <a:tc>
                  <a:txBody>
                    <a:bodyPr/>
                    <a:lstStyle/>
                    <a:p>
                      <a:r>
                        <a:rPr lang="en-US" sz="1500" b="0" dirty="0">
                          <a:solidFill>
                            <a:schemeClr val="bg1"/>
                          </a:solidFill>
                        </a:rPr>
                        <a:t>3. </a:t>
                      </a:r>
                      <a:r>
                        <a:rPr lang="en-US" sz="1500" b="0" kern="1200" dirty="0">
                          <a:solidFill>
                            <a:schemeClr val="bg1"/>
                          </a:solidFill>
                          <a:effectLst/>
                          <a:latin typeface="+mn-lt"/>
                          <a:ea typeface="+mn-ea"/>
                          <a:cs typeface="+mn-cs"/>
                        </a:rPr>
                        <a:t>When was this source written? What was happening at that time? </a:t>
                      </a:r>
                      <a:endParaRPr lang="en-US" sz="1500" b="0" dirty="0">
                        <a:solidFill>
                          <a:schemeClr val="bg1"/>
                        </a:solidFill>
                      </a:endParaRPr>
                    </a:p>
                  </a:txBody>
                  <a:tcPr/>
                </a:tc>
                <a:tc>
                  <a:txBody>
                    <a:bodyPr/>
                    <a:lstStyle/>
                    <a:p>
                      <a:r>
                        <a:rPr lang="en-US" sz="1500" b="0" kern="1200" dirty="0">
                          <a:solidFill>
                            <a:schemeClr val="lt1"/>
                          </a:solidFill>
                          <a:effectLst/>
                          <a:latin typeface="+mn-lt"/>
                          <a:ea typeface="+mn-ea"/>
                          <a:cs typeface="+mn-cs"/>
                        </a:rPr>
                        <a:t>4. Why was this source written? </a:t>
                      </a:r>
                      <a:endParaRPr lang="en-US" sz="1500" b="0" dirty="0"/>
                    </a:p>
                  </a:txBody>
                  <a:tcPr/>
                </a:tc>
                <a:extLst>
                  <a:ext uri="{0D108BD9-81ED-4DB2-BD59-A6C34878D82A}">
                    <a16:rowId xmlns:a16="http://schemas.microsoft.com/office/drawing/2014/main" val="2750423701"/>
                  </a:ext>
                </a:extLst>
              </a:tr>
              <a:tr h="1420477">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rPr>
                        <a:t>5. </a:t>
                      </a:r>
                      <a:r>
                        <a:rPr lang="en-US" sz="1500" b="0" kern="1200" dirty="0">
                          <a:solidFill>
                            <a:schemeClr val="bg1"/>
                          </a:solidFill>
                          <a:effectLst/>
                          <a:latin typeface="+mn-lt"/>
                          <a:ea typeface="+mn-ea"/>
                          <a:cs typeface="+mn-cs"/>
                        </a:rPr>
                        <a:t>Based on the document, what problems existed at the time?</a:t>
                      </a:r>
                    </a:p>
                    <a:p>
                      <a:endParaRPr lang="en-US" sz="1500" b="0" dirty="0">
                        <a:solidFill>
                          <a:schemeClr val="bg1"/>
                        </a:solidFill>
                      </a:endParaRPr>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94559963"/>
                  </a:ext>
                </a:extLst>
              </a:tr>
            </a:tbl>
          </a:graphicData>
        </a:graphic>
      </p:graphicFrame>
    </p:spTree>
    <p:extLst>
      <p:ext uri="{BB962C8B-B14F-4D97-AF65-F5344CB8AC3E}">
        <p14:creationId xmlns:p14="http://schemas.microsoft.com/office/powerpoint/2010/main" val="1085071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344" y="761492"/>
            <a:ext cx="7729728" cy="1188720"/>
          </a:xfrm>
        </p:spPr>
        <p:txBody>
          <a:bodyPr/>
          <a:lstStyle/>
          <a:p>
            <a:r>
              <a:rPr lang="en-US" dirty="0"/>
              <a:t>propaganda</a:t>
            </a:r>
          </a:p>
        </p:txBody>
      </p:sp>
      <p:sp>
        <p:nvSpPr>
          <p:cNvPr id="3" name="Content Placeholder 2"/>
          <p:cNvSpPr>
            <a:spLocks noGrp="1"/>
          </p:cNvSpPr>
          <p:nvPr>
            <p:ph idx="1"/>
          </p:nvPr>
        </p:nvSpPr>
        <p:spPr>
          <a:xfrm>
            <a:off x="1862667" y="2269067"/>
            <a:ext cx="8378613" cy="4165600"/>
          </a:xfrm>
        </p:spPr>
        <p:txBody>
          <a:bodyPr>
            <a:noAutofit/>
          </a:bodyPr>
          <a:lstStyle/>
          <a:p>
            <a:r>
              <a:rPr lang="en-US" sz="2300" dirty="0"/>
              <a:t>The crisis saw the issues of propaganda in order to  seek support for the revolution</a:t>
            </a:r>
          </a:p>
          <a:p>
            <a:r>
              <a:rPr lang="en-US" sz="2300" dirty="0"/>
              <a:t>There are those that spread information that the president had murdered hundreds of support in a bid to stop the protests. This served to fuel the anger in the people as more and more came out to protest against the regime</a:t>
            </a:r>
          </a:p>
          <a:p>
            <a:r>
              <a:rPr lang="en-US" sz="2300" dirty="0"/>
              <a:t>There was also the propaganda that most of the senior officials in the Mubarak government had abandoned their master and joined in the protests. This is something that was meant to encourage the people to continue on with the protest as it was something that could be won.</a:t>
            </a:r>
          </a:p>
          <a:p>
            <a:endParaRPr lang="en-US" sz="2300" dirty="0"/>
          </a:p>
        </p:txBody>
      </p:sp>
    </p:spTree>
    <p:extLst>
      <p:ext uri="{BB962C8B-B14F-4D97-AF65-F5344CB8AC3E}">
        <p14:creationId xmlns:p14="http://schemas.microsoft.com/office/powerpoint/2010/main" val="2415937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539CF-C9F0-4F85-8A0D-30FF1B05D4EF}"/>
              </a:ext>
            </a:extLst>
          </p:cNvPr>
          <p:cNvSpPr>
            <a:spLocks noGrp="1"/>
          </p:cNvSpPr>
          <p:nvPr>
            <p:ph type="title"/>
          </p:nvPr>
        </p:nvSpPr>
        <p:spPr>
          <a:xfrm>
            <a:off x="2231136" y="289989"/>
            <a:ext cx="7729728" cy="1188720"/>
          </a:xfrm>
        </p:spPr>
        <p:txBody>
          <a:bodyPr/>
          <a:lstStyle/>
          <a:p>
            <a:r>
              <a:rPr lang="en-US" dirty="0"/>
              <a:t>advantages</a:t>
            </a:r>
          </a:p>
        </p:txBody>
      </p:sp>
      <p:sp>
        <p:nvSpPr>
          <p:cNvPr id="3" name="Content Placeholder 2">
            <a:extLst>
              <a:ext uri="{FF2B5EF4-FFF2-40B4-BE49-F238E27FC236}">
                <a16:creationId xmlns:a16="http://schemas.microsoft.com/office/drawing/2014/main" id="{885DC3D2-0722-458A-A74C-B02BE56FD70B}"/>
              </a:ext>
            </a:extLst>
          </p:cNvPr>
          <p:cNvSpPr>
            <a:spLocks noGrp="1"/>
          </p:cNvSpPr>
          <p:nvPr>
            <p:ph idx="1"/>
          </p:nvPr>
        </p:nvSpPr>
        <p:spPr>
          <a:xfrm>
            <a:off x="558800" y="1610255"/>
            <a:ext cx="10227569" cy="4957756"/>
          </a:xfrm>
        </p:spPr>
        <p:txBody>
          <a:bodyPr>
            <a:noAutofit/>
          </a:bodyPr>
          <a:lstStyle/>
          <a:p>
            <a:pPr marL="0" indent="0">
              <a:buNone/>
            </a:pPr>
            <a:endParaRPr lang="en-US" sz="2300" b="1" u="sng" dirty="0"/>
          </a:p>
          <a:p>
            <a:r>
              <a:rPr lang="en-US" sz="2300" dirty="0"/>
              <a:t> The protest was set to succeed due to the fact that a majority of the population were in favor of the protest against the government</a:t>
            </a:r>
          </a:p>
          <a:p>
            <a:r>
              <a:rPr lang="en-US" sz="2300" dirty="0"/>
              <a:t>The general feeling in the country was that the government needed to be disbanded and this provided the much impetus needed to stage the protests.</a:t>
            </a:r>
          </a:p>
          <a:p>
            <a:r>
              <a:rPr lang="en-US" sz="2300" dirty="0"/>
              <a:t>The determination and zeal of the people to remove Mubarak also worked in favor of the protests as they supplied each other with food in order not to disrupt the protests</a:t>
            </a:r>
          </a:p>
          <a:p>
            <a:r>
              <a:rPr lang="en-US" sz="2300" dirty="0"/>
              <a:t>The protests also enjoyed international support from countries that did not favor the regime of Mubarak</a:t>
            </a:r>
          </a:p>
          <a:p>
            <a:endParaRPr lang="en-US" sz="2300" dirty="0"/>
          </a:p>
        </p:txBody>
      </p:sp>
    </p:spTree>
    <p:extLst>
      <p:ext uri="{BB962C8B-B14F-4D97-AF65-F5344CB8AC3E}">
        <p14:creationId xmlns:p14="http://schemas.microsoft.com/office/powerpoint/2010/main" val="1122984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4D37F-08C6-44B0-B13F-D9BC6B1AF389}"/>
              </a:ext>
            </a:extLst>
          </p:cNvPr>
          <p:cNvSpPr>
            <a:spLocks noGrp="1"/>
          </p:cNvSpPr>
          <p:nvPr>
            <p:ph type="title"/>
          </p:nvPr>
        </p:nvSpPr>
        <p:spPr>
          <a:xfrm>
            <a:off x="2168992" y="139068"/>
            <a:ext cx="7729728" cy="1188720"/>
          </a:xfrm>
        </p:spPr>
        <p:txBody>
          <a:bodyPr/>
          <a:lstStyle/>
          <a:p>
            <a:r>
              <a:rPr lang="en-US" dirty="0"/>
              <a:t>limitations </a:t>
            </a:r>
          </a:p>
        </p:txBody>
      </p:sp>
      <p:sp>
        <p:nvSpPr>
          <p:cNvPr id="3" name="Content Placeholder 2">
            <a:extLst>
              <a:ext uri="{FF2B5EF4-FFF2-40B4-BE49-F238E27FC236}">
                <a16:creationId xmlns:a16="http://schemas.microsoft.com/office/drawing/2014/main" id="{E5A09DE0-8A68-4C40-8F8A-E73752727A4A}"/>
              </a:ext>
            </a:extLst>
          </p:cNvPr>
          <p:cNvSpPr>
            <a:spLocks noGrp="1"/>
          </p:cNvSpPr>
          <p:nvPr>
            <p:ph idx="1"/>
          </p:nvPr>
        </p:nvSpPr>
        <p:spPr>
          <a:xfrm>
            <a:off x="1113905" y="1606860"/>
            <a:ext cx="10214495" cy="4726208"/>
          </a:xfrm>
        </p:spPr>
        <p:txBody>
          <a:bodyPr>
            <a:noAutofit/>
          </a:bodyPr>
          <a:lstStyle/>
          <a:p>
            <a:pPr marL="0" indent="0">
              <a:buNone/>
            </a:pPr>
            <a:endParaRPr lang="en-US" sz="2300" b="1" u="sng" dirty="0"/>
          </a:p>
          <a:p>
            <a:r>
              <a:rPr lang="en-US" sz="2300" dirty="0"/>
              <a:t>The Islamist had their own agenda even though they participated in the crisis. This is something that made the protestors not have common  front in the process of removing Mubarak</a:t>
            </a:r>
          </a:p>
          <a:p>
            <a:r>
              <a:rPr lang="en-US" sz="2300" dirty="0"/>
              <a:t>The Mubarak regime utilized the weapons that they had to kill and injure most of the protestors.</a:t>
            </a:r>
          </a:p>
          <a:p>
            <a:r>
              <a:rPr lang="en-US" sz="2300" dirty="0"/>
              <a:t>The fact that the economy was at a standstill meant that the people were soon to run out of supplies necessary for the protests to continue</a:t>
            </a:r>
          </a:p>
          <a:p>
            <a:r>
              <a:rPr lang="en-US" sz="2300" dirty="0"/>
              <a:t>Even though most of the countries were against the regime of Mubarak, there are those that supported him and wanted to see him stay in power </a:t>
            </a:r>
          </a:p>
        </p:txBody>
      </p:sp>
    </p:spTree>
    <p:extLst>
      <p:ext uri="{BB962C8B-B14F-4D97-AF65-F5344CB8AC3E}">
        <p14:creationId xmlns:p14="http://schemas.microsoft.com/office/powerpoint/2010/main" val="2322048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727626"/>
            <a:ext cx="7729728" cy="1188720"/>
          </a:xfrm>
        </p:spPr>
        <p:txBody>
          <a:bodyPr/>
          <a:lstStyle/>
          <a:p>
            <a:r>
              <a:rPr lang="en-US" dirty="0"/>
              <a:t>Cause 1</a:t>
            </a:r>
          </a:p>
        </p:txBody>
      </p:sp>
      <p:sp>
        <p:nvSpPr>
          <p:cNvPr id="3" name="Content Placeholder 2"/>
          <p:cNvSpPr>
            <a:spLocks noGrp="1"/>
          </p:cNvSpPr>
          <p:nvPr>
            <p:ph idx="1"/>
          </p:nvPr>
        </p:nvSpPr>
        <p:spPr>
          <a:xfrm>
            <a:off x="1422399" y="2319868"/>
            <a:ext cx="8957733" cy="3420160"/>
          </a:xfrm>
        </p:spPr>
        <p:txBody>
          <a:bodyPr>
            <a:normAutofit/>
          </a:bodyPr>
          <a:lstStyle/>
          <a:p>
            <a:r>
              <a:rPr lang="en-US" sz="2300" b="1" u="sng" dirty="0"/>
              <a:t>Massive Corruption</a:t>
            </a:r>
          </a:p>
          <a:p>
            <a:r>
              <a:rPr lang="en-US" sz="2300" dirty="0"/>
              <a:t>The massive corruption taking place under the regime of Mubarak led to the crisis happening</a:t>
            </a:r>
          </a:p>
          <a:p>
            <a:r>
              <a:rPr lang="en-US" sz="2300" dirty="0"/>
              <a:t>The president had  manage to accumulate a lot of wealth as a result of diverting public resources. </a:t>
            </a:r>
            <a:r>
              <a:rPr lang="en-US" sz="2300" baseline="30000" dirty="0"/>
              <a:t>9</a:t>
            </a:r>
          </a:p>
          <a:p>
            <a:r>
              <a:rPr lang="en-US" sz="2300" dirty="0"/>
              <a:t>Many of the officials in his government had also acquired significant wealth.</a:t>
            </a:r>
          </a:p>
          <a:p>
            <a:r>
              <a:rPr lang="en-US" sz="2300" dirty="0"/>
              <a:t>This was done as most of the Egyptian suffered as  a result of poverty </a:t>
            </a:r>
          </a:p>
          <a:p>
            <a:endParaRPr lang="en-US" sz="2300" dirty="0"/>
          </a:p>
        </p:txBody>
      </p:sp>
    </p:spTree>
    <p:extLst>
      <p:ext uri="{BB962C8B-B14F-4D97-AF65-F5344CB8AC3E}">
        <p14:creationId xmlns:p14="http://schemas.microsoft.com/office/powerpoint/2010/main" val="3970815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B39B7-976C-4B88-A197-F62B3246555E}"/>
              </a:ext>
            </a:extLst>
          </p:cNvPr>
          <p:cNvSpPr>
            <a:spLocks noGrp="1"/>
          </p:cNvSpPr>
          <p:nvPr>
            <p:ph type="title"/>
          </p:nvPr>
        </p:nvSpPr>
        <p:spPr>
          <a:xfrm>
            <a:off x="2231136" y="272234"/>
            <a:ext cx="7729728" cy="1188720"/>
          </a:xfrm>
        </p:spPr>
        <p:txBody>
          <a:bodyPr/>
          <a:lstStyle/>
          <a:p>
            <a:r>
              <a:rPr lang="en-US" dirty="0"/>
              <a:t>Cause 2</a:t>
            </a:r>
          </a:p>
        </p:txBody>
      </p:sp>
      <p:sp>
        <p:nvSpPr>
          <p:cNvPr id="3" name="Content Placeholder 2">
            <a:extLst>
              <a:ext uri="{FF2B5EF4-FFF2-40B4-BE49-F238E27FC236}">
                <a16:creationId xmlns:a16="http://schemas.microsoft.com/office/drawing/2014/main" id="{49CD24B2-C4DE-4A76-BC05-88B8E0CDB3A0}"/>
              </a:ext>
            </a:extLst>
          </p:cNvPr>
          <p:cNvSpPr>
            <a:spLocks noGrp="1"/>
          </p:cNvSpPr>
          <p:nvPr>
            <p:ph idx="1"/>
          </p:nvPr>
        </p:nvSpPr>
        <p:spPr>
          <a:xfrm>
            <a:off x="1230284" y="1748902"/>
            <a:ext cx="10727937" cy="4414831"/>
          </a:xfrm>
        </p:spPr>
        <p:txBody>
          <a:bodyPr>
            <a:noAutofit/>
          </a:bodyPr>
          <a:lstStyle/>
          <a:p>
            <a:pPr marL="0" indent="0">
              <a:buNone/>
            </a:pPr>
            <a:r>
              <a:rPr lang="en-US" sz="2300" b="1" u="sng" dirty="0"/>
              <a:t>Unfair distribution of wealth</a:t>
            </a:r>
          </a:p>
          <a:p>
            <a:r>
              <a:rPr lang="en-US" sz="2300" dirty="0"/>
              <a:t>Unfair distribution of wealth was also another cause that led to the crisis.</a:t>
            </a:r>
          </a:p>
          <a:p>
            <a:r>
              <a:rPr lang="en-US" sz="2300" dirty="0"/>
              <a:t>The regime of Mubarak focused on the distribution of wealth to certain parts of the  county as other were ignored.</a:t>
            </a:r>
          </a:p>
          <a:p>
            <a:r>
              <a:rPr lang="en-US" sz="2300" dirty="0"/>
              <a:t>This led to a skewed development as some of the parts of the country lacked resources completely</a:t>
            </a:r>
          </a:p>
          <a:p>
            <a:r>
              <a:rPr lang="en-US" sz="2300" dirty="0"/>
              <a:t>The resources were used to reward the cronies of Mubarak at the expense of the people</a:t>
            </a:r>
          </a:p>
          <a:p>
            <a:pPr lvl="1"/>
            <a:endParaRPr lang="en-US" sz="2300" dirty="0"/>
          </a:p>
        </p:txBody>
      </p:sp>
    </p:spTree>
    <p:extLst>
      <p:ext uri="{BB962C8B-B14F-4D97-AF65-F5344CB8AC3E}">
        <p14:creationId xmlns:p14="http://schemas.microsoft.com/office/powerpoint/2010/main" val="3391515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3D920-EE35-480B-9909-ED26F91D1EBE}"/>
              </a:ext>
            </a:extLst>
          </p:cNvPr>
          <p:cNvSpPr>
            <a:spLocks noGrp="1"/>
          </p:cNvSpPr>
          <p:nvPr>
            <p:ph type="title"/>
          </p:nvPr>
        </p:nvSpPr>
        <p:spPr>
          <a:xfrm>
            <a:off x="2231136" y="263356"/>
            <a:ext cx="7729728" cy="1188720"/>
          </a:xfrm>
        </p:spPr>
        <p:txBody>
          <a:bodyPr>
            <a:normAutofit/>
          </a:bodyPr>
          <a:lstStyle/>
          <a:p>
            <a:r>
              <a:rPr lang="en-US" dirty="0"/>
              <a:t>Cause 3</a:t>
            </a:r>
            <a:r>
              <a:rPr lang="en-US" b="1" u="sng" dirty="0"/>
              <a:t> </a:t>
            </a:r>
            <a:endParaRPr lang="en-US" dirty="0"/>
          </a:p>
        </p:txBody>
      </p:sp>
      <p:sp>
        <p:nvSpPr>
          <p:cNvPr id="3" name="Content Placeholder 2">
            <a:extLst>
              <a:ext uri="{FF2B5EF4-FFF2-40B4-BE49-F238E27FC236}">
                <a16:creationId xmlns:a16="http://schemas.microsoft.com/office/drawing/2014/main" id="{5CB019A4-0FC1-42B2-ACA4-457287FC84EB}"/>
              </a:ext>
            </a:extLst>
          </p:cNvPr>
          <p:cNvSpPr>
            <a:spLocks noGrp="1"/>
          </p:cNvSpPr>
          <p:nvPr>
            <p:ph idx="1"/>
          </p:nvPr>
        </p:nvSpPr>
        <p:spPr>
          <a:xfrm>
            <a:off x="230819" y="1571348"/>
            <a:ext cx="11789546" cy="4925642"/>
          </a:xfrm>
        </p:spPr>
        <p:txBody>
          <a:bodyPr>
            <a:noAutofit/>
          </a:bodyPr>
          <a:lstStyle/>
          <a:p>
            <a:pPr marL="0" indent="0">
              <a:buNone/>
            </a:pPr>
            <a:r>
              <a:rPr lang="en-US" sz="2100" b="1" u="sng" dirty="0"/>
              <a:t>Human Rights Infringement</a:t>
            </a:r>
          </a:p>
          <a:p>
            <a:r>
              <a:rPr lang="en-US" sz="2100" dirty="0"/>
              <a:t>The revolution also began as a result of the brutality that was meted out by the police and the total disregard to human rights perpetuated by the regime</a:t>
            </a:r>
          </a:p>
          <a:p>
            <a:r>
              <a:rPr lang="en-US" sz="2100" dirty="0"/>
              <a:t>The regime had a habit of suppressing dissenting voices that sought point out the problems that the country was facing</a:t>
            </a:r>
          </a:p>
          <a:p>
            <a:r>
              <a:rPr lang="en-US" sz="2100" dirty="0"/>
              <a:t>This led to most of the people being killed as a result of open defiance to the regime.</a:t>
            </a:r>
          </a:p>
          <a:p>
            <a:r>
              <a:rPr lang="en-US" sz="2100" dirty="0"/>
              <a:t>The police were used to carry out this form of brutalities in order to protect the regime of Mubarak</a:t>
            </a:r>
          </a:p>
          <a:p>
            <a:pPr marL="0" indent="0">
              <a:buNone/>
            </a:pPr>
            <a:endParaRPr lang="en-US" sz="2100" b="1" u="sng" dirty="0"/>
          </a:p>
        </p:txBody>
      </p:sp>
    </p:spTree>
    <p:extLst>
      <p:ext uri="{BB962C8B-B14F-4D97-AF65-F5344CB8AC3E}">
        <p14:creationId xmlns:p14="http://schemas.microsoft.com/office/powerpoint/2010/main" val="2737427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3D920-EE35-480B-9909-ED26F91D1EBE}"/>
              </a:ext>
            </a:extLst>
          </p:cNvPr>
          <p:cNvSpPr>
            <a:spLocks noGrp="1"/>
          </p:cNvSpPr>
          <p:nvPr>
            <p:ph type="title"/>
          </p:nvPr>
        </p:nvSpPr>
        <p:spPr>
          <a:xfrm>
            <a:off x="2231136" y="263356"/>
            <a:ext cx="7729728" cy="1188720"/>
          </a:xfrm>
        </p:spPr>
        <p:txBody>
          <a:bodyPr/>
          <a:lstStyle/>
          <a:p>
            <a:r>
              <a:rPr lang="en-US" dirty="0"/>
              <a:t>Effect 1</a:t>
            </a:r>
          </a:p>
        </p:txBody>
      </p:sp>
      <p:sp>
        <p:nvSpPr>
          <p:cNvPr id="3" name="Content Placeholder 2">
            <a:extLst>
              <a:ext uri="{FF2B5EF4-FFF2-40B4-BE49-F238E27FC236}">
                <a16:creationId xmlns:a16="http://schemas.microsoft.com/office/drawing/2014/main" id="{5CB019A4-0FC1-42B2-ACA4-457287FC84EB}"/>
              </a:ext>
            </a:extLst>
          </p:cNvPr>
          <p:cNvSpPr>
            <a:spLocks noGrp="1"/>
          </p:cNvSpPr>
          <p:nvPr>
            <p:ph idx="1"/>
          </p:nvPr>
        </p:nvSpPr>
        <p:spPr>
          <a:xfrm>
            <a:off x="631767" y="1766656"/>
            <a:ext cx="11388597" cy="4730333"/>
          </a:xfrm>
        </p:spPr>
        <p:txBody>
          <a:bodyPr>
            <a:noAutofit/>
          </a:bodyPr>
          <a:lstStyle/>
          <a:p>
            <a:pPr marL="0" indent="0">
              <a:buNone/>
            </a:pPr>
            <a:r>
              <a:rPr lang="en-US" sz="2400" b="1" u="sng" dirty="0"/>
              <a:t>Economic crisis</a:t>
            </a:r>
          </a:p>
          <a:p>
            <a:r>
              <a:rPr lang="en-US" sz="2400" dirty="0"/>
              <a:t>The country experienced the worst economic crisis in its history as a result of the crisis</a:t>
            </a:r>
          </a:p>
          <a:p>
            <a:r>
              <a:rPr lang="en-US" sz="2400" dirty="0"/>
              <a:t>All the sectors of the economy came to a halt and this resulted in most of the people lacking the necessary basic commodities</a:t>
            </a:r>
          </a:p>
          <a:p>
            <a:r>
              <a:rPr lang="en-US" sz="2400" dirty="0"/>
              <a:t>The fuel and electricity prices skyrocketed due to the shortage that was being experienced in the country. </a:t>
            </a:r>
            <a:r>
              <a:rPr lang="en-US" sz="2400" baseline="30000" dirty="0"/>
              <a:t>10</a:t>
            </a:r>
          </a:p>
          <a:p>
            <a:r>
              <a:rPr lang="en-US" sz="2400" dirty="0"/>
              <a:t>The strength of the Egyptian currency also fell down as compared to other major currencies in the world</a:t>
            </a:r>
          </a:p>
        </p:txBody>
      </p:sp>
    </p:spTree>
    <p:extLst>
      <p:ext uri="{BB962C8B-B14F-4D97-AF65-F5344CB8AC3E}">
        <p14:creationId xmlns:p14="http://schemas.microsoft.com/office/powerpoint/2010/main" val="2920370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5EFED-D7E0-4055-948E-4141D51DBF6D}"/>
              </a:ext>
            </a:extLst>
          </p:cNvPr>
          <p:cNvSpPr>
            <a:spLocks noGrp="1"/>
          </p:cNvSpPr>
          <p:nvPr>
            <p:ph type="title"/>
          </p:nvPr>
        </p:nvSpPr>
        <p:spPr>
          <a:xfrm>
            <a:off x="2231136" y="192335"/>
            <a:ext cx="7729728" cy="1188720"/>
          </a:xfrm>
        </p:spPr>
        <p:txBody>
          <a:bodyPr/>
          <a:lstStyle/>
          <a:p>
            <a:r>
              <a:rPr lang="en-US" dirty="0"/>
              <a:t>Effect 2</a:t>
            </a:r>
          </a:p>
        </p:txBody>
      </p:sp>
      <p:sp>
        <p:nvSpPr>
          <p:cNvPr id="3" name="Content Placeholder 2">
            <a:extLst>
              <a:ext uri="{FF2B5EF4-FFF2-40B4-BE49-F238E27FC236}">
                <a16:creationId xmlns:a16="http://schemas.microsoft.com/office/drawing/2014/main" id="{0E365280-8BB4-46FE-AA85-26D8ACDD791A}"/>
              </a:ext>
            </a:extLst>
          </p:cNvPr>
          <p:cNvSpPr>
            <a:spLocks noGrp="1"/>
          </p:cNvSpPr>
          <p:nvPr>
            <p:ph idx="1"/>
          </p:nvPr>
        </p:nvSpPr>
        <p:spPr>
          <a:xfrm>
            <a:off x="250054" y="1483947"/>
            <a:ext cx="11691891" cy="3536940"/>
          </a:xfrm>
        </p:spPr>
        <p:txBody>
          <a:bodyPr>
            <a:noAutofit/>
          </a:bodyPr>
          <a:lstStyle/>
          <a:p>
            <a:pPr marL="0" indent="0">
              <a:buNone/>
            </a:pPr>
            <a:r>
              <a:rPr lang="en-US" sz="2200" b="1" u="sng" dirty="0"/>
              <a:t>End of rule for Mubarak</a:t>
            </a:r>
          </a:p>
          <a:p>
            <a:r>
              <a:rPr lang="en-US" sz="2200" dirty="0"/>
              <a:t>The crisis resulted in the removal of Hosni Mubarak and his dictatorial rule</a:t>
            </a:r>
          </a:p>
          <a:p>
            <a:r>
              <a:rPr lang="en-US" sz="2200" dirty="0"/>
              <a:t>This is turn ushered in  a new era in the Egyptian history as they sought to move from the dictatorial era to a more democratic era</a:t>
            </a:r>
          </a:p>
          <a:p>
            <a:r>
              <a:rPr lang="en-US" sz="2200" dirty="0"/>
              <a:t>The installation of new president saw the country returning to stability after a long period of violence</a:t>
            </a:r>
          </a:p>
          <a:p>
            <a:r>
              <a:rPr lang="en-US" sz="2200" dirty="0"/>
              <a:t>The crisis also led to Hosni Mubarak being charged for the crimes that he committed against the people while in power</a:t>
            </a:r>
          </a:p>
          <a:p>
            <a:endParaRPr lang="en-US" sz="2200" dirty="0"/>
          </a:p>
          <a:p>
            <a:endParaRPr lang="en-US" sz="2200" dirty="0"/>
          </a:p>
        </p:txBody>
      </p:sp>
    </p:spTree>
    <p:extLst>
      <p:ext uri="{BB962C8B-B14F-4D97-AF65-F5344CB8AC3E}">
        <p14:creationId xmlns:p14="http://schemas.microsoft.com/office/powerpoint/2010/main" val="4091166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A95CB-329D-4030-B163-77A5EDCB84DC}"/>
              </a:ext>
            </a:extLst>
          </p:cNvPr>
          <p:cNvSpPr>
            <a:spLocks noGrp="1"/>
          </p:cNvSpPr>
          <p:nvPr>
            <p:ph type="title"/>
          </p:nvPr>
        </p:nvSpPr>
        <p:spPr/>
        <p:txBody>
          <a:bodyPr/>
          <a:lstStyle/>
          <a:p>
            <a:r>
              <a:rPr lang="en-US" dirty="0"/>
              <a:t>Effect 3</a:t>
            </a:r>
          </a:p>
        </p:txBody>
      </p:sp>
      <p:sp>
        <p:nvSpPr>
          <p:cNvPr id="3" name="Content Placeholder 2">
            <a:extLst>
              <a:ext uri="{FF2B5EF4-FFF2-40B4-BE49-F238E27FC236}">
                <a16:creationId xmlns:a16="http://schemas.microsoft.com/office/drawing/2014/main" id="{FCB94601-F07F-49C9-91DA-805F8654E0CF}"/>
              </a:ext>
            </a:extLst>
          </p:cNvPr>
          <p:cNvSpPr>
            <a:spLocks noGrp="1"/>
          </p:cNvSpPr>
          <p:nvPr>
            <p:ph idx="1"/>
          </p:nvPr>
        </p:nvSpPr>
        <p:spPr>
          <a:xfrm>
            <a:off x="1100831" y="2638044"/>
            <a:ext cx="9658905" cy="3531937"/>
          </a:xfrm>
        </p:spPr>
        <p:txBody>
          <a:bodyPr>
            <a:normAutofit/>
          </a:bodyPr>
          <a:lstStyle/>
          <a:p>
            <a:r>
              <a:rPr lang="en-US" sz="2400" b="1" u="sng" dirty="0"/>
              <a:t>Respect for Human Rights</a:t>
            </a:r>
          </a:p>
          <a:p>
            <a:r>
              <a:rPr lang="en-US" sz="2300" dirty="0"/>
              <a:t>The crisis also led to the country to observe and respect human rights</a:t>
            </a:r>
          </a:p>
          <a:p>
            <a:r>
              <a:rPr lang="en-US" sz="2300" dirty="0"/>
              <a:t>The government that came in vowed to protect and defend the citizens of the country and allow for varied opinions to exist</a:t>
            </a:r>
          </a:p>
          <a:p>
            <a:r>
              <a:rPr lang="en-US" sz="2300" dirty="0"/>
              <a:t>This also led to the police brutality witnessed in the past regime come to a halt as  the officers sought to engage with the public in a civilized way</a:t>
            </a:r>
          </a:p>
          <a:p>
            <a:r>
              <a:rPr lang="en-US" sz="2300" dirty="0"/>
              <a:t> This has seen most of the civil rights movement in the country carry out their functions without fear.</a:t>
            </a:r>
          </a:p>
        </p:txBody>
      </p:sp>
    </p:spTree>
    <p:extLst>
      <p:ext uri="{BB962C8B-B14F-4D97-AF65-F5344CB8AC3E}">
        <p14:creationId xmlns:p14="http://schemas.microsoft.com/office/powerpoint/2010/main" val="743762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C944C-A708-4708-8913-311B15BEAFF7}"/>
              </a:ext>
            </a:extLst>
          </p:cNvPr>
          <p:cNvSpPr>
            <a:spLocks noGrp="1"/>
          </p:cNvSpPr>
          <p:nvPr>
            <p:ph type="title"/>
          </p:nvPr>
        </p:nvSpPr>
        <p:spPr>
          <a:xfrm>
            <a:off x="2231136" y="218967"/>
            <a:ext cx="7729728" cy="1188720"/>
          </a:xfrm>
        </p:spPr>
        <p:txBody>
          <a:bodyPr/>
          <a:lstStyle/>
          <a:p>
            <a:r>
              <a:rPr lang="en-US" dirty="0"/>
              <a:t>quiz</a:t>
            </a:r>
          </a:p>
        </p:txBody>
      </p:sp>
      <p:sp>
        <p:nvSpPr>
          <p:cNvPr id="3" name="Content Placeholder 2">
            <a:extLst>
              <a:ext uri="{FF2B5EF4-FFF2-40B4-BE49-F238E27FC236}">
                <a16:creationId xmlns:a16="http://schemas.microsoft.com/office/drawing/2014/main" id="{A62693AF-5185-41C2-BD99-378E387310CE}"/>
              </a:ext>
            </a:extLst>
          </p:cNvPr>
          <p:cNvSpPr>
            <a:spLocks noGrp="1"/>
          </p:cNvSpPr>
          <p:nvPr>
            <p:ph idx="1"/>
          </p:nvPr>
        </p:nvSpPr>
        <p:spPr>
          <a:xfrm>
            <a:off x="399495" y="1669002"/>
            <a:ext cx="11150354" cy="3900526"/>
          </a:xfrm>
        </p:spPr>
        <p:txBody>
          <a:bodyPr>
            <a:normAutofit/>
          </a:bodyPr>
          <a:lstStyle/>
          <a:p>
            <a:r>
              <a:rPr lang="en-US" sz="2400" dirty="0"/>
              <a:t>Explain the concept of revolution and its application</a:t>
            </a:r>
          </a:p>
          <a:p>
            <a:r>
              <a:rPr lang="en-US" sz="2400" dirty="0"/>
              <a:t>What is meant by Islamic state and how is it effected </a:t>
            </a:r>
          </a:p>
          <a:p>
            <a:r>
              <a:rPr lang="en-US" sz="2400" dirty="0"/>
              <a:t>What role did the Muslim brotherhood play in the Egyptian crisis that took place between 2011 and 2014</a:t>
            </a:r>
          </a:p>
          <a:p>
            <a:r>
              <a:rPr lang="en-US" sz="2400" dirty="0"/>
              <a:t>Were the Egyptians justified in protesting and removing Hosni Mubarak from power</a:t>
            </a:r>
          </a:p>
          <a:p>
            <a:r>
              <a:rPr lang="en-US" sz="2400" dirty="0"/>
              <a:t>Did the people of Egypt achieve their original intentions that had caused them to start the protests.</a:t>
            </a:r>
          </a:p>
          <a:p>
            <a:endParaRPr lang="en-US" sz="2400" dirty="0"/>
          </a:p>
        </p:txBody>
      </p:sp>
    </p:spTree>
    <p:extLst>
      <p:ext uri="{BB962C8B-B14F-4D97-AF65-F5344CB8AC3E}">
        <p14:creationId xmlns:p14="http://schemas.microsoft.com/office/powerpoint/2010/main" val="26433876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249797"/>
            <a:ext cx="7729728" cy="1188720"/>
          </a:xfrm>
        </p:spPr>
        <p:txBody>
          <a:bodyPr/>
          <a:lstStyle/>
          <a:p>
            <a:r>
              <a:rPr lang="en-US" dirty="0"/>
              <a:t>bibliography</a:t>
            </a:r>
          </a:p>
        </p:txBody>
      </p:sp>
      <p:sp>
        <p:nvSpPr>
          <p:cNvPr id="3" name="Content Placeholder 2"/>
          <p:cNvSpPr>
            <a:spLocks noGrp="1"/>
          </p:cNvSpPr>
          <p:nvPr>
            <p:ph idx="1"/>
          </p:nvPr>
        </p:nvSpPr>
        <p:spPr>
          <a:xfrm>
            <a:off x="237066" y="1604358"/>
            <a:ext cx="11802533" cy="5003846"/>
          </a:xfrm>
        </p:spPr>
        <p:txBody>
          <a:bodyPr>
            <a:noAutofit/>
          </a:bodyPr>
          <a:lstStyle/>
          <a:p>
            <a:pPr marL="0" indent="0">
              <a:buNone/>
            </a:pPr>
            <a:r>
              <a:rPr lang="en-US" sz="1550" dirty="0" err="1">
                <a:cs typeface="Times New Roman" panose="02020603050405020304" pitchFamily="18" charset="0"/>
              </a:rPr>
              <a:t>Adly</a:t>
            </a:r>
            <a:r>
              <a:rPr lang="en-US" sz="1550" dirty="0">
                <a:cs typeface="Times New Roman" panose="02020603050405020304" pitchFamily="18" charset="0"/>
              </a:rPr>
              <a:t>, A., &amp; </a:t>
            </a:r>
            <a:r>
              <a:rPr lang="en-US" sz="1550" dirty="0" err="1">
                <a:cs typeface="Times New Roman" panose="02020603050405020304" pitchFamily="18" charset="0"/>
              </a:rPr>
              <a:t>Meddeb</a:t>
            </a:r>
            <a:r>
              <a:rPr lang="en-US" sz="1550" dirty="0">
                <a:cs typeface="Times New Roman" panose="02020603050405020304" pitchFamily="18" charset="0"/>
              </a:rPr>
              <a:t>, H. (2020). Beyond Regime Change: The State and the Crisis of Governance in Post-2011 Egypt and Tunisia. In </a:t>
            </a:r>
            <a:r>
              <a:rPr lang="en-US" sz="1550" i="1" dirty="0">
                <a:cs typeface="Times New Roman" panose="02020603050405020304" pitchFamily="18" charset="0"/>
              </a:rPr>
              <a:t>Socioeconomic Protests in MENA and Latin America</a:t>
            </a:r>
            <a:r>
              <a:rPr lang="en-US" sz="1550" dirty="0">
                <a:cs typeface="Times New Roman" panose="02020603050405020304" pitchFamily="18" charset="0"/>
              </a:rPr>
              <a:t> (pp. 43-70). Palgrave Macmillan, Cham.</a:t>
            </a:r>
          </a:p>
          <a:p>
            <a:pPr marL="0" indent="0">
              <a:buNone/>
            </a:pPr>
            <a:r>
              <a:rPr lang="en-US" sz="1550" dirty="0" err="1">
                <a:cs typeface="Times New Roman" panose="02020603050405020304" pitchFamily="18" charset="0"/>
              </a:rPr>
              <a:t>Abul-Magd</a:t>
            </a:r>
            <a:r>
              <a:rPr lang="en-US" sz="1550" dirty="0">
                <a:cs typeface="Times New Roman" panose="02020603050405020304" pitchFamily="18" charset="0"/>
              </a:rPr>
              <a:t>, Z. (2017). </a:t>
            </a:r>
            <a:r>
              <a:rPr lang="en-US" sz="1550" i="1" dirty="0">
                <a:cs typeface="Times New Roman" panose="02020603050405020304" pitchFamily="18" charset="0"/>
              </a:rPr>
              <a:t>Militarizing the nation: The army, business, and revolution in Egypt</a:t>
            </a:r>
            <a:r>
              <a:rPr lang="en-US" sz="1550" dirty="0">
                <a:cs typeface="Times New Roman" panose="02020603050405020304" pitchFamily="18" charset="0"/>
              </a:rPr>
              <a:t>. Columbia University Press.</a:t>
            </a:r>
          </a:p>
          <a:p>
            <a:pPr marL="0" indent="0">
              <a:buNone/>
            </a:pPr>
            <a:r>
              <a:rPr lang="en-US" sz="1550" dirty="0">
                <a:cs typeface="Times New Roman" panose="02020603050405020304" pitchFamily="18" charset="0"/>
              </a:rPr>
              <a:t>Ahmed, W. M. (2017). The impact of political regime changes on stock prices: the case of Egypt. </a:t>
            </a:r>
            <a:r>
              <a:rPr lang="en-US" sz="1550" i="1" dirty="0">
                <a:cs typeface="Times New Roman" panose="02020603050405020304" pitchFamily="18" charset="0"/>
              </a:rPr>
              <a:t>International Journal of Emerging Markets</a:t>
            </a:r>
            <a:r>
              <a:rPr lang="en-US" sz="1550" dirty="0">
                <a:cs typeface="Times New Roman" panose="02020603050405020304" pitchFamily="18" charset="0"/>
              </a:rPr>
              <a:t>.</a:t>
            </a:r>
          </a:p>
          <a:p>
            <a:pPr marL="0" indent="0">
              <a:buNone/>
            </a:pPr>
            <a:r>
              <a:rPr lang="en-US" sz="1550" dirty="0">
                <a:cs typeface="Times New Roman" panose="02020603050405020304" pitchFamily="18" charset="0"/>
              </a:rPr>
              <a:t>Bush, R. (2018). 7 The ‘Arab </a:t>
            </a:r>
            <a:r>
              <a:rPr lang="en-US" sz="1550" dirty="0" err="1">
                <a:cs typeface="Times New Roman" panose="02020603050405020304" pitchFamily="18" charset="0"/>
              </a:rPr>
              <a:t>Spring’in</a:t>
            </a:r>
            <a:r>
              <a:rPr lang="en-US" sz="1550" dirty="0">
                <a:cs typeface="Times New Roman" panose="02020603050405020304" pitchFamily="18" charset="0"/>
              </a:rPr>
              <a:t> North Africa: Egypt and Tunisia. </a:t>
            </a:r>
            <a:r>
              <a:rPr lang="en-US" sz="1550" i="1" dirty="0">
                <a:cs typeface="Times New Roman" panose="02020603050405020304" pitchFamily="18" charset="0"/>
              </a:rPr>
              <a:t>Crisis and Conflict in Agriculture</a:t>
            </a:r>
            <a:r>
              <a:rPr lang="en-US" sz="1550" dirty="0">
                <a:cs typeface="Times New Roman" panose="02020603050405020304" pitchFamily="18" charset="0"/>
              </a:rPr>
              <a:t>, 91.</a:t>
            </a:r>
          </a:p>
          <a:p>
            <a:pPr marL="0" indent="0">
              <a:buNone/>
            </a:pPr>
            <a:r>
              <a:rPr lang="en-US" sz="1550" dirty="0"/>
              <a:t>Gilbert, P. (2018). </a:t>
            </a:r>
            <a:r>
              <a:rPr lang="en-US" sz="1550" i="1" dirty="0"/>
              <a:t>The philosophy of nationalism</a:t>
            </a:r>
            <a:r>
              <a:rPr lang="en-US" sz="1550" dirty="0"/>
              <a:t>. Routledge.</a:t>
            </a:r>
            <a:endParaRPr lang="en-US" sz="1550" dirty="0">
              <a:cs typeface="Times New Roman" panose="02020603050405020304" pitchFamily="18" charset="0"/>
            </a:endParaRPr>
          </a:p>
          <a:p>
            <a:pPr marL="0" indent="0">
              <a:buNone/>
            </a:pPr>
            <a:r>
              <a:rPr lang="en-US" sz="1550" dirty="0" err="1">
                <a:cs typeface="Times New Roman" panose="02020603050405020304" pitchFamily="18" charset="0"/>
              </a:rPr>
              <a:t>Korotayev</a:t>
            </a:r>
            <a:r>
              <a:rPr lang="en-US" sz="1550" dirty="0">
                <a:cs typeface="Times New Roman" panose="02020603050405020304" pitchFamily="18" charset="0"/>
              </a:rPr>
              <a:t>, A., </a:t>
            </a:r>
            <a:r>
              <a:rPr lang="en-US" sz="1550" dirty="0" err="1">
                <a:cs typeface="Times New Roman" panose="02020603050405020304" pitchFamily="18" charset="0"/>
              </a:rPr>
              <a:t>Issaev</a:t>
            </a:r>
            <a:r>
              <a:rPr lang="en-US" sz="1550" dirty="0">
                <a:cs typeface="Times New Roman" panose="02020603050405020304" pitchFamily="18" charset="0"/>
              </a:rPr>
              <a:t>, L., &amp; </a:t>
            </a:r>
            <a:r>
              <a:rPr lang="en-US" sz="1550" dirty="0" err="1">
                <a:cs typeface="Times New Roman" panose="02020603050405020304" pitchFamily="18" charset="0"/>
              </a:rPr>
              <a:t>Shishkina</a:t>
            </a:r>
            <a:r>
              <a:rPr lang="en-US" sz="1550" dirty="0">
                <a:cs typeface="Times New Roman" panose="02020603050405020304" pitchFamily="18" charset="0"/>
              </a:rPr>
              <a:t>, A. (2016). Egyptian coup of 2013: an ‘</a:t>
            </a:r>
            <a:r>
              <a:rPr lang="en-US" sz="1550" dirty="0" err="1">
                <a:cs typeface="Times New Roman" panose="02020603050405020304" pitchFamily="18" charset="0"/>
              </a:rPr>
              <a:t>econometric’analysis</a:t>
            </a:r>
            <a:r>
              <a:rPr lang="en-US" sz="1550" dirty="0">
                <a:cs typeface="Times New Roman" panose="02020603050405020304" pitchFamily="18" charset="0"/>
              </a:rPr>
              <a:t>. </a:t>
            </a:r>
            <a:r>
              <a:rPr lang="en-US" sz="1550" i="1" dirty="0">
                <a:cs typeface="Times New Roman" panose="02020603050405020304" pitchFamily="18" charset="0"/>
              </a:rPr>
              <a:t>The Journal of North African Studies</a:t>
            </a:r>
            <a:r>
              <a:rPr lang="en-US" sz="1550" dirty="0">
                <a:cs typeface="Times New Roman" panose="02020603050405020304" pitchFamily="18" charset="0"/>
              </a:rPr>
              <a:t>, </a:t>
            </a:r>
            <a:r>
              <a:rPr lang="en-US" sz="1550" i="1" dirty="0">
                <a:cs typeface="Times New Roman" panose="02020603050405020304" pitchFamily="18" charset="0"/>
              </a:rPr>
              <a:t>21</a:t>
            </a:r>
            <a:r>
              <a:rPr lang="en-US" sz="1550" dirty="0">
                <a:cs typeface="Times New Roman" panose="02020603050405020304" pitchFamily="18" charset="0"/>
              </a:rPr>
              <a:t>(3), 341-356.</a:t>
            </a:r>
          </a:p>
          <a:p>
            <a:pPr marL="0" indent="0">
              <a:buNone/>
            </a:pPr>
            <a:r>
              <a:rPr lang="en-US" sz="1550" dirty="0" err="1">
                <a:cs typeface="Times New Roman" panose="02020603050405020304" pitchFamily="18" charset="0"/>
              </a:rPr>
              <a:t>Koprulu</a:t>
            </a:r>
            <a:r>
              <a:rPr lang="en-US" sz="1550" dirty="0">
                <a:cs typeface="Times New Roman" panose="02020603050405020304" pitchFamily="18" charset="0"/>
              </a:rPr>
              <a:t>, N. (2018). The Arab Uprisings in Egypt, Jordan and Tunisia: Social, Political and Economic Transformations. </a:t>
            </a:r>
            <a:r>
              <a:rPr lang="en-US" sz="1550" i="1" dirty="0">
                <a:cs typeface="Times New Roman" panose="02020603050405020304" pitchFamily="18" charset="0"/>
              </a:rPr>
              <a:t>Insight Turkey</a:t>
            </a:r>
            <a:r>
              <a:rPr lang="en-US" sz="1550" dirty="0">
                <a:cs typeface="Times New Roman" panose="02020603050405020304" pitchFamily="18" charset="0"/>
              </a:rPr>
              <a:t>, </a:t>
            </a:r>
            <a:r>
              <a:rPr lang="en-US" sz="1550" i="1" dirty="0">
                <a:cs typeface="Times New Roman" panose="02020603050405020304" pitchFamily="18" charset="0"/>
              </a:rPr>
              <a:t>20</a:t>
            </a:r>
            <a:r>
              <a:rPr lang="en-US" sz="1550" dirty="0">
                <a:cs typeface="Times New Roman" panose="02020603050405020304" pitchFamily="18" charset="0"/>
              </a:rPr>
              <a:t>(4), 293-295.</a:t>
            </a:r>
          </a:p>
          <a:p>
            <a:pPr marL="0" indent="0">
              <a:buNone/>
            </a:pPr>
            <a:r>
              <a:rPr lang="en-US" sz="1550" dirty="0">
                <a:cs typeface="Times New Roman" panose="02020603050405020304" pitchFamily="18" charset="0"/>
              </a:rPr>
              <a:t>Meijer, R., &amp; </a:t>
            </a:r>
            <a:r>
              <a:rPr lang="en-US" sz="1550" dirty="0" err="1">
                <a:cs typeface="Times New Roman" panose="02020603050405020304" pitchFamily="18" charset="0"/>
              </a:rPr>
              <a:t>Butenschøn</a:t>
            </a:r>
            <a:r>
              <a:rPr lang="en-US" sz="1550" dirty="0">
                <a:cs typeface="Times New Roman" panose="02020603050405020304" pitchFamily="18" charset="0"/>
              </a:rPr>
              <a:t>, N. (2017). Introduction: The crisis of citizenship in the Arab world. In </a:t>
            </a:r>
            <a:r>
              <a:rPr lang="en-US" sz="1550" i="1" dirty="0">
                <a:cs typeface="Times New Roman" panose="02020603050405020304" pitchFamily="18" charset="0"/>
              </a:rPr>
              <a:t>The crisis of citizenship in the Arab world</a:t>
            </a:r>
            <a:r>
              <a:rPr lang="en-US" sz="1550" dirty="0">
                <a:cs typeface="Times New Roman" panose="02020603050405020304" pitchFamily="18" charset="0"/>
              </a:rPr>
              <a:t> (pp. 1-37). Brill.</a:t>
            </a:r>
          </a:p>
          <a:p>
            <a:pPr marL="0" indent="0">
              <a:buNone/>
            </a:pPr>
            <a:r>
              <a:rPr lang="en-US" sz="1550" b="1" u="sng" dirty="0">
                <a:cs typeface="Times New Roman" panose="02020603050405020304" pitchFamily="18" charset="0"/>
              </a:rPr>
              <a:t>New York Times, The </a:t>
            </a:r>
            <a:r>
              <a:rPr lang="en-US" sz="1550" b="1" u="sng" dirty="0" err="1">
                <a:cs typeface="Times New Roman" panose="02020603050405020304" pitchFamily="18" charset="0"/>
              </a:rPr>
              <a:t>lede</a:t>
            </a:r>
            <a:r>
              <a:rPr lang="en-US" sz="1550" b="1" u="sng" dirty="0">
                <a:cs typeface="Times New Roman" panose="02020603050405020304" pitchFamily="18" charset="0"/>
              </a:rPr>
              <a:t>; latest update on Egypt's political crisis </a:t>
            </a:r>
            <a:r>
              <a:rPr lang="en-US" sz="1550" dirty="0">
                <a:cs typeface="Times New Roman" panose="02020603050405020304" pitchFamily="18" charset="0"/>
                <a:hlinkClick r:id="rId3"/>
              </a:rPr>
              <a:t>https://www.nytimes.com/interactive/projects/live-dashboard/egypt-political-crisis</a:t>
            </a:r>
            <a:endParaRPr lang="en-US" sz="1550" dirty="0">
              <a:cs typeface="Times New Roman" panose="02020603050405020304" pitchFamily="18" charset="0"/>
            </a:endParaRPr>
          </a:p>
          <a:p>
            <a:pPr marL="0" indent="0">
              <a:buNone/>
            </a:pPr>
            <a:r>
              <a:rPr lang="en-US" sz="1550" dirty="0" err="1">
                <a:cs typeface="Times New Roman" panose="02020603050405020304" pitchFamily="18" charset="0"/>
              </a:rPr>
              <a:t>Rouis</a:t>
            </a:r>
            <a:r>
              <a:rPr lang="en-US" sz="1550" dirty="0">
                <a:cs typeface="Times New Roman" panose="02020603050405020304" pitchFamily="18" charset="0"/>
              </a:rPr>
              <a:t>, M., &amp; </a:t>
            </a:r>
            <a:r>
              <a:rPr lang="en-US" sz="1550" dirty="0" err="1">
                <a:cs typeface="Times New Roman" panose="02020603050405020304" pitchFamily="18" charset="0"/>
              </a:rPr>
              <a:t>Shomakhmadova</a:t>
            </a:r>
            <a:r>
              <a:rPr lang="en-US" sz="1550" dirty="0">
                <a:cs typeface="Times New Roman" panose="02020603050405020304" pitchFamily="18" charset="0"/>
              </a:rPr>
              <a:t>, O. (2018). </a:t>
            </a:r>
            <a:r>
              <a:rPr lang="en-US" sz="1550" i="1" dirty="0">
                <a:cs typeface="Times New Roman" panose="02020603050405020304" pitchFamily="18" charset="0"/>
              </a:rPr>
              <a:t>Arab Aid on the Rise 2011-2016</a:t>
            </a:r>
            <a:r>
              <a:rPr lang="en-US" sz="1550" dirty="0">
                <a:cs typeface="Times New Roman" panose="02020603050405020304" pitchFamily="18" charset="0"/>
              </a:rPr>
              <a:t> (No. 29398). The World Bank.</a:t>
            </a:r>
          </a:p>
          <a:p>
            <a:pPr marL="0" indent="0">
              <a:buNone/>
            </a:pPr>
            <a:r>
              <a:rPr lang="en-US" sz="1550" dirty="0" err="1">
                <a:cs typeface="Times New Roman" panose="02020603050405020304" pitchFamily="18" charset="0"/>
              </a:rPr>
              <a:t>Tadros</a:t>
            </a:r>
            <a:r>
              <a:rPr lang="en-US" sz="1550" dirty="0">
                <a:cs typeface="Times New Roman" panose="02020603050405020304" pitchFamily="18" charset="0"/>
              </a:rPr>
              <a:t>, M. (2017). A political settlements lens onto Egypt’s critical junctures and cyclic violence (2011–2014). </a:t>
            </a:r>
            <a:r>
              <a:rPr lang="en-US" sz="1550" i="1" dirty="0">
                <a:cs typeface="Times New Roman" panose="02020603050405020304" pitchFamily="18" charset="0"/>
              </a:rPr>
              <a:t>Conflict, Security &amp; Development</a:t>
            </a:r>
            <a:r>
              <a:rPr lang="en-US" sz="1550" dirty="0">
                <a:cs typeface="Times New Roman" panose="02020603050405020304" pitchFamily="18" charset="0"/>
              </a:rPr>
              <a:t>, </a:t>
            </a:r>
            <a:r>
              <a:rPr lang="en-US" sz="1550" i="1" dirty="0">
                <a:cs typeface="Times New Roman" panose="02020603050405020304" pitchFamily="18" charset="0"/>
              </a:rPr>
              <a:t>17</a:t>
            </a:r>
            <a:r>
              <a:rPr lang="en-US" sz="1550" dirty="0">
                <a:cs typeface="Times New Roman" panose="02020603050405020304" pitchFamily="18" charset="0"/>
              </a:rPr>
              <a:t>(3), 265-286.</a:t>
            </a:r>
            <a:endParaRPr lang="en-US" sz="1550" b="1" u="sng" dirty="0">
              <a:cs typeface="Times New Roman" panose="02020603050405020304" pitchFamily="18" charset="0"/>
            </a:endParaRPr>
          </a:p>
          <a:p>
            <a:pPr marL="0" indent="0">
              <a:buNone/>
            </a:pPr>
            <a:endParaRPr lang="en-US" sz="1550" dirty="0">
              <a:latin typeface="Times New Roman" panose="02020603050405020304" pitchFamily="18" charset="0"/>
              <a:cs typeface="Times New Roman" panose="02020603050405020304" pitchFamily="18" charset="0"/>
            </a:endParaRPr>
          </a:p>
          <a:p>
            <a:pPr marL="0" indent="0">
              <a:buNone/>
            </a:pPr>
            <a:endParaRPr lang="en-US" sz="1550" dirty="0">
              <a:latin typeface="Times New Roman" panose="02020603050405020304" pitchFamily="18" charset="0"/>
              <a:cs typeface="Times New Roman" panose="02020603050405020304" pitchFamily="18" charset="0"/>
            </a:endParaRPr>
          </a:p>
          <a:p>
            <a:endParaRPr lang="en-US" sz="15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8585950"/>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10274</TotalTime>
  <Words>3455</Words>
  <Application>Microsoft Office PowerPoint</Application>
  <PresentationFormat>Widescreen</PresentationFormat>
  <Paragraphs>237</Paragraphs>
  <Slides>30</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Gill Sans MT</vt:lpstr>
      <vt:lpstr>Times New Roman</vt:lpstr>
      <vt:lpstr>Parcel</vt:lpstr>
      <vt:lpstr>The EGYPTIAN CRISIS (2011-2014) </vt:lpstr>
      <vt:lpstr>Key concepts</vt:lpstr>
      <vt:lpstr>Significant Causes</vt:lpstr>
      <vt:lpstr>Background information</vt:lpstr>
      <vt:lpstr>Background information </vt:lpstr>
      <vt:lpstr>Significant people and groups involved; HOSNI MUBARAK</vt:lpstr>
      <vt:lpstr>Supreme council of armed forces</vt:lpstr>
      <vt:lpstr>Morsi and Muslim brotherhood</vt:lpstr>
      <vt:lpstr>Abdel sisi</vt:lpstr>
      <vt:lpstr>Slogans, symbols, flags</vt:lpstr>
      <vt:lpstr>How ideas spread </vt:lpstr>
      <vt:lpstr>Organization philosophy</vt:lpstr>
      <vt:lpstr>People attracted to organization</vt:lpstr>
      <vt:lpstr>Timeline 2011</vt:lpstr>
      <vt:lpstr>Timeline 2012</vt:lpstr>
      <vt:lpstr>Timeline 2013</vt:lpstr>
      <vt:lpstr>Timeline 2014</vt:lpstr>
      <vt:lpstr>Egypt econometric analysis</vt:lpstr>
      <vt:lpstr>Constitutional decree by morsi</vt:lpstr>
      <vt:lpstr>propaganda</vt:lpstr>
      <vt:lpstr>advantages</vt:lpstr>
      <vt:lpstr>limitations </vt:lpstr>
      <vt:lpstr>Cause 1</vt:lpstr>
      <vt:lpstr>Cause 2</vt:lpstr>
      <vt:lpstr>Cause 3 </vt:lpstr>
      <vt:lpstr>Effect 1</vt:lpstr>
      <vt:lpstr>Effect 2</vt:lpstr>
      <vt:lpstr>Effect 3</vt:lpstr>
      <vt:lpstr>quiz</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1848 Revolutions </dc:title>
  <dc:creator>Khan, Sidrah</dc:creator>
  <cp:lastModifiedBy>Antony Ouma</cp:lastModifiedBy>
  <cp:revision>132</cp:revision>
  <dcterms:created xsi:type="dcterms:W3CDTF">2020-03-23T19:18:07Z</dcterms:created>
  <dcterms:modified xsi:type="dcterms:W3CDTF">2020-04-04T19:08:31Z</dcterms:modified>
</cp:coreProperties>
</file>